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9" r:id="rId4"/>
    <p:sldId id="258" r:id="rId5"/>
    <p:sldId id="264" r:id="rId6"/>
    <p:sldId id="270" r:id="rId7"/>
    <p:sldId id="269" r:id="rId8"/>
    <p:sldId id="261" r:id="rId9"/>
    <p:sldId id="275" r:id="rId10"/>
    <p:sldId id="273" r:id="rId11"/>
    <p:sldId id="263" r:id="rId12"/>
    <p:sldId id="262" r:id="rId13"/>
    <p:sldId id="271" r:id="rId14"/>
    <p:sldId id="267" r:id="rId15"/>
    <p:sldId id="276" r:id="rId16"/>
    <p:sldId id="277" r:id="rId17"/>
    <p:sldId id="278" r:id="rId18"/>
    <p:sldId id="279" r:id="rId19"/>
    <p:sldId id="280" r:id="rId20"/>
    <p:sldId id="268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9" r:id="rId29"/>
    <p:sldId id="288" r:id="rId30"/>
    <p:sldId id="290" r:id="rId31"/>
    <p:sldId id="265" r:id="rId32"/>
    <p:sldId id="292" r:id="rId33"/>
    <p:sldId id="272" r:id="rId34"/>
    <p:sldId id="26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54"/>
    <p:restoredTop sz="78664"/>
  </p:normalViewPr>
  <p:slideViewPr>
    <p:cSldViewPr snapToGrid="0" snapToObjects="1">
      <p:cViewPr varScale="1">
        <p:scale>
          <a:sx n="171" d="100"/>
          <a:sy n="171" d="100"/>
        </p:scale>
        <p:origin x="176" y="176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797DE-B755-7C43-92B3-1C539C1D8D92}" type="doc">
      <dgm:prSet loTypeId="urn:microsoft.com/office/officeart/2005/8/layout/cycle7" loCatId="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D6F4435-FC1F-C54F-96B8-CB501F0D4AEA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6"/>
              </a:solidFill>
              <a:effectLst/>
            </a:rPr>
            <a:t>Integration</a:t>
          </a:r>
          <a:endParaRPr lang="en-US" dirty="0"/>
        </a:p>
      </dgm:t>
    </dgm:pt>
    <dgm:pt modelId="{A14A3990-18FA-5340-8266-5E4D65BF55A9}" type="parTrans" cxnId="{5BEBEF84-E776-7349-8A6C-4724F91CB4F5}">
      <dgm:prSet/>
      <dgm:spPr/>
      <dgm:t>
        <a:bodyPr/>
        <a:lstStyle/>
        <a:p>
          <a:endParaRPr lang="en-US"/>
        </a:p>
      </dgm:t>
    </dgm:pt>
    <dgm:pt modelId="{6AB1D38D-58E1-F947-9F2A-DCF29BABA13A}" type="sibTrans" cxnId="{5BEBEF84-E776-7349-8A6C-4724F91CB4F5}">
      <dgm:prSet/>
      <dgm:spPr/>
      <dgm:t>
        <a:bodyPr/>
        <a:lstStyle/>
        <a:p>
          <a:endParaRPr lang="en-US"/>
        </a:p>
      </dgm:t>
    </dgm:pt>
    <dgm:pt modelId="{8F0B2263-A744-214C-8D37-B40F9D988D0B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Performance</a:t>
          </a:r>
        </a:p>
      </dgm:t>
    </dgm:pt>
    <dgm:pt modelId="{F3BC5860-2BEB-A843-B323-70DE68653ABF}" type="parTrans" cxnId="{048D6CA4-8BEC-8546-91FA-E5B0B6E89546}">
      <dgm:prSet/>
      <dgm:spPr/>
      <dgm:t>
        <a:bodyPr/>
        <a:lstStyle/>
        <a:p>
          <a:endParaRPr lang="en-US"/>
        </a:p>
      </dgm:t>
    </dgm:pt>
    <dgm:pt modelId="{296F964E-CDA0-044A-B00E-C9CF3F11E2B9}" type="sibTrans" cxnId="{048D6CA4-8BEC-8546-91FA-E5B0B6E89546}">
      <dgm:prSet/>
      <dgm:spPr/>
      <dgm:t>
        <a:bodyPr/>
        <a:lstStyle/>
        <a:p>
          <a:endParaRPr lang="en-US"/>
        </a:p>
      </dgm:t>
    </dgm:pt>
    <dgm:pt modelId="{DFBC8459-7D84-C644-AB23-B95A73728839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gm:t>
    </dgm:pt>
    <dgm:pt modelId="{BB478CC1-AA79-C74A-A4BF-60E9BEB7E735}" type="parTrans" cxnId="{95D58CD8-2FDE-614D-AB83-ABAC0FCDF24B}">
      <dgm:prSet/>
      <dgm:spPr/>
      <dgm:t>
        <a:bodyPr/>
        <a:lstStyle/>
        <a:p>
          <a:endParaRPr lang="en-US"/>
        </a:p>
      </dgm:t>
    </dgm:pt>
    <dgm:pt modelId="{F487EBAA-60F2-1144-94CA-3BA53771BB05}" type="sibTrans" cxnId="{95D58CD8-2FDE-614D-AB83-ABAC0FCDF24B}">
      <dgm:prSet/>
      <dgm:spPr/>
      <dgm:t>
        <a:bodyPr/>
        <a:lstStyle/>
        <a:p>
          <a:endParaRPr lang="en-US"/>
        </a:p>
      </dgm:t>
    </dgm:pt>
    <dgm:pt modelId="{B2BFA72D-9850-0B46-B92C-E0C2011EE45C}" type="pres">
      <dgm:prSet presAssocID="{80B797DE-B755-7C43-92B3-1C539C1D8D92}" presName="Name0" presStyleCnt="0">
        <dgm:presLayoutVars>
          <dgm:dir/>
          <dgm:resizeHandles val="exact"/>
        </dgm:presLayoutVars>
      </dgm:prSet>
      <dgm:spPr/>
    </dgm:pt>
    <dgm:pt modelId="{5D91C630-3A03-9A4D-92A7-A63559EA8DC0}" type="pres">
      <dgm:prSet presAssocID="{AD6F4435-FC1F-C54F-96B8-CB501F0D4AEA}" presName="node" presStyleLbl="node1" presStyleIdx="0" presStyleCnt="3" custRadScaleRad="100004" custRadScaleInc="-816">
        <dgm:presLayoutVars>
          <dgm:bulletEnabled val="1"/>
        </dgm:presLayoutVars>
      </dgm:prSet>
      <dgm:spPr/>
    </dgm:pt>
    <dgm:pt modelId="{4241FF00-BD33-6F4D-9245-04848D8009D0}" type="pres">
      <dgm:prSet presAssocID="{6AB1D38D-58E1-F947-9F2A-DCF29BABA13A}" presName="sibTrans" presStyleLbl="sibTrans2D1" presStyleIdx="0" presStyleCnt="3"/>
      <dgm:spPr/>
    </dgm:pt>
    <dgm:pt modelId="{2B37395C-7716-964C-8CE6-58290DDC1DDE}" type="pres">
      <dgm:prSet presAssocID="{6AB1D38D-58E1-F947-9F2A-DCF29BABA13A}" presName="connectorText" presStyleLbl="sibTrans2D1" presStyleIdx="0" presStyleCnt="3"/>
      <dgm:spPr/>
    </dgm:pt>
    <dgm:pt modelId="{06AB1FA4-15EB-1B4E-AF9D-E691626A6CD3}" type="pres">
      <dgm:prSet presAssocID="{8F0B2263-A744-214C-8D37-B40F9D988D0B}" presName="node" presStyleLbl="node1" presStyleIdx="1" presStyleCnt="3">
        <dgm:presLayoutVars>
          <dgm:bulletEnabled val="1"/>
        </dgm:presLayoutVars>
      </dgm:prSet>
      <dgm:spPr/>
    </dgm:pt>
    <dgm:pt modelId="{174ABFCD-3EE4-2E4E-A36A-F93100215715}" type="pres">
      <dgm:prSet presAssocID="{296F964E-CDA0-044A-B00E-C9CF3F11E2B9}" presName="sibTrans" presStyleLbl="sibTrans2D1" presStyleIdx="1" presStyleCnt="3"/>
      <dgm:spPr/>
    </dgm:pt>
    <dgm:pt modelId="{3AC2A499-7104-5B4D-885F-25112C55B681}" type="pres">
      <dgm:prSet presAssocID="{296F964E-CDA0-044A-B00E-C9CF3F11E2B9}" presName="connectorText" presStyleLbl="sibTrans2D1" presStyleIdx="1" presStyleCnt="3"/>
      <dgm:spPr/>
    </dgm:pt>
    <dgm:pt modelId="{8113D230-3331-3247-B32B-AB5DD383B133}" type="pres">
      <dgm:prSet presAssocID="{DFBC8459-7D84-C644-AB23-B95A73728839}" presName="node" presStyleLbl="node1" presStyleIdx="2" presStyleCnt="3">
        <dgm:presLayoutVars>
          <dgm:bulletEnabled val="1"/>
        </dgm:presLayoutVars>
      </dgm:prSet>
      <dgm:spPr/>
    </dgm:pt>
    <dgm:pt modelId="{2C59713A-67B1-654F-8562-9167BDEFF8AB}" type="pres">
      <dgm:prSet presAssocID="{F487EBAA-60F2-1144-94CA-3BA53771BB05}" presName="sibTrans" presStyleLbl="sibTrans2D1" presStyleIdx="2" presStyleCnt="3"/>
      <dgm:spPr/>
    </dgm:pt>
    <dgm:pt modelId="{26147F30-F3B3-E34B-9559-A373D0F538AE}" type="pres">
      <dgm:prSet presAssocID="{F487EBAA-60F2-1144-94CA-3BA53771BB05}" presName="connectorText" presStyleLbl="sibTrans2D1" presStyleIdx="2" presStyleCnt="3"/>
      <dgm:spPr/>
    </dgm:pt>
  </dgm:ptLst>
  <dgm:cxnLst>
    <dgm:cxn modelId="{635CE409-64B5-9A41-824A-3547A419E85F}" type="presOf" srcId="{DFBC8459-7D84-C644-AB23-B95A73728839}" destId="{8113D230-3331-3247-B32B-AB5DD383B133}" srcOrd="0" destOrd="0" presId="urn:microsoft.com/office/officeart/2005/8/layout/cycle7"/>
    <dgm:cxn modelId="{67ACAB12-7397-6E46-AD0A-6F67144C5EEF}" type="presOf" srcId="{6AB1D38D-58E1-F947-9F2A-DCF29BABA13A}" destId="{2B37395C-7716-964C-8CE6-58290DDC1DDE}" srcOrd="1" destOrd="0" presId="urn:microsoft.com/office/officeart/2005/8/layout/cycle7"/>
    <dgm:cxn modelId="{171C0E16-D89F-D04F-AFBE-8464B25FCD66}" type="presOf" srcId="{296F964E-CDA0-044A-B00E-C9CF3F11E2B9}" destId="{174ABFCD-3EE4-2E4E-A36A-F93100215715}" srcOrd="0" destOrd="0" presId="urn:microsoft.com/office/officeart/2005/8/layout/cycle7"/>
    <dgm:cxn modelId="{9A9BD41B-95C9-6941-8578-43ECF87E6014}" type="presOf" srcId="{80B797DE-B755-7C43-92B3-1C539C1D8D92}" destId="{B2BFA72D-9850-0B46-B92C-E0C2011EE45C}" srcOrd="0" destOrd="0" presId="urn:microsoft.com/office/officeart/2005/8/layout/cycle7"/>
    <dgm:cxn modelId="{BCF6082E-22CF-5949-8EF9-8A883F2A2122}" type="presOf" srcId="{6AB1D38D-58E1-F947-9F2A-DCF29BABA13A}" destId="{4241FF00-BD33-6F4D-9245-04848D8009D0}" srcOrd="0" destOrd="0" presId="urn:microsoft.com/office/officeart/2005/8/layout/cycle7"/>
    <dgm:cxn modelId="{5DFFAE3D-434A-0D4A-A189-D478856ECEC9}" type="presOf" srcId="{AD6F4435-FC1F-C54F-96B8-CB501F0D4AEA}" destId="{5D91C630-3A03-9A4D-92A7-A63559EA8DC0}" srcOrd="0" destOrd="0" presId="urn:microsoft.com/office/officeart/2005/8/layout/cycle7"/>
    <dgm:cxn modelId="{208D8A54-4214-F44C-A217-FC36C25AEF7A}" type="presOf" srcId="{8F0B2263-A744-214C-8D37-B40F9D988D0B}" destId="{06AB1FA4-15EB-1B4E-AF9D-E691626A6CD3}" srcOrd="0" destOrd="0" presId="urn:microsoft.com/office/officeart/2005/8/layout/cycle7"/>
    <dgm:cxn modelId="{5BEBEF84-E776-7349-8A6C-4724F91CB4F5}" srcId="{80B797DE-B755-7C43-92B3-1C539C1D8D92}" destId="{AD6F4435-FC1F-C54F-96B8-CB501F0D4AEA}" srcOrd="0" destOrd="0" parTransId="{A14A3990-18FA-5340-8266-5E4D65BF55A9}" sibTransId="{6AB1D38D-58E1-F947-9F2A-DCF29BABA13A}"/>
    <dgm:cxn modelId="{EFA7C08E-5202-5848-BC80-75787CF06D7D}" type="presOf" srcId="{F487EBAA-60F2-1144-94CA-3BA53771BB05}" destId="{2C59713A-67B1-654F-8562-9167BDEFF8AB}" srcOrd="0" destOrd="0" presId="urn:microsoft.com/office/officeart/2005/8/layout/cycle7"/>
    <dgm:cxn modelId="{048D6CA4-8BEC-8546-91FA-E5B0B6E89546}" srcId="{80B797DE-B755-7C43-92B3-1C539C1D8D92}" destId="{8F0B2263-A744-214C-8D37-B40F9D988D0B}" srcOrd="1" destOrd="0" parTransId="{F3BC5860-2BEB-A843-B323-70DE68653ABF}" sibTransId="{296F964E-CDA0-044A-B00E-C9CF3F11E2B9}"/>
    <dgm:cxn modelId="{2D9797C7-8F9F-9444-88F4-5935A5D65C02}" type="presOf" srcId="{296F964E-CDA0-044A-B00E-C9CF3F11E2B9}" destId="{3AC2A499-7104-5B4D-885F-25112C55B681}" srcOrd="1" destOrd="0" presId="urn:microsoft.com/office/officeart/2005/8/layout/cycle7"/>
    <dgm:cxn modelId="{95D58CD8-2FDE-614D-AB83-ABAC0FCDF24B}" srcId="{80B797DE-B755-7C43-92B3-1C539C1D8D92}" destId="{DFBC8459-7D84-C644-AB23-B95A73728839}" srcOrd="2" destOrd="0" parTransId="{BB478CC1-AA79-C74A-A4BF-60E9BEB7E735}" sibTransId="{F487EBAA-60F2-1144-94CA-3BA53771BB05}"/>
    <dgm:cxn modelId="{6B90BEDD-890C-A94C-A5CD-36CDB66940C6}" type="presOf" srcId="{F487EBAA-60F2-1144-94CA-3BA53771BB05}" destId="{26147F30-F3B3-E34B-9559-A373D0F538AE}" srcOrd="1" destOrd="0" presId="urn:microsoft.com/office/officeart/2005/8/layout/cycle7"/>
    <dgm:cxn modelId="{337DD788-E56D-F74A-9408-58A5203C47B6}" type="presParOf" srcId="{B2BFA72D-9850-0B46-B92C-E0C2011EE45C}" destId="{5D91C630-3A03-9A4D-92A7-A63559EA8DC0}" srcOrd="0" destOrd="0" presId="urn:microsoft.com/office/officeart/2005/8/layout/cycle7"/>
    <dgm:cxn modelId="{4E62766D-3526-B34D-82B5-40FC1B9AB030}" type="presParOf" srcId="{B2BFA72D-9850-0B46-B92C-E0C2011EE45C}" destId="{4241FF00-BD33-6F4D-9245-04848D8009D0}" srcOrd="1" destOrd="0" presId="urn:microsoft.com/office/officeart/2005/8/layout/cycle7"/>
    <dgm:cxn modelId="{891E2B81-1796-F340-A150-70BE24DFE44A}" type="presParOf" srcId="{4241FF00-BD33-6F4D-9245-04848D8009D0}" destId="{2B37395C-7716-964C-8CE6-58290DDC1DDE}" srcOrd="0" destOrd="0" presId="urn:microsoft.com/office/officeart/2005/8/layout/cycle7"/>
    <dgm:cxn modelId="{B72B36B1-E06A-0C4D-94B5-A4B25E07F9FA}" type="presParOf" srcId="{B2BFA72D-9850-0B46-B92C-E0C2011EE45C}" destId="{06AB1FA4-15EB-1B4E-AF9D-E691626A6CD3}" srcOrd="2" destOrd="0" presId="urn:microsoft.com/office/officeart/2005/8/layout/cycle7"/>
    <dgm:cxn modelId="{85565C7B-118D-9049-8B42-4D65B2ACCE72}" type="presParOf" srcId="{B2BFA72D-9850-0B46-B92C-E0C2011EE45C}" destId="{174ABFCD-3EE4-2E4E-A36A-F93100215715}" srcOrd="3" destOrd="0" presId="urn:microsoft.com/office/officeart/2005/8/layout/cycle7"/>
    <dgm:cxn modelId="{7EFCC53B-A281-F84B-9AFF-23F9E5C1249A}" type="presParOf" srcId="{174ABFCD-3EE4-2E4E-A36A-F93100215715}" destId="{3AC2A499-7104-5B4D-885F-25112C55B681}" srcOrd="0" destOrd="0" presId="urn:microsoft.com/office/officeart/2005/8/layout/cycle7"/>
    <dgm:cxn modelId="{D742C95C-BB2F-1B46-9D9B-9D2ADB430330}" type="presParOf" srcId="{B2BFA72D-9850-0B46-B92C-E0C2011EE45C}" destId="{8113D230-3331-3247-B32B-AB5DD383B133}" srcOrd="4" destOrd="0" presId="urn:microsoft.com/office/officeart/2005/8/layout/cycle7"/>
    <dgm:cxn modelId="{AD5748C8-6F9F-644C-A595-6011A353215D}" type="presParOf" srcId="{B2BFA72D-9850-0B46-B92C-E0C2011EE45C}" destId="{2C59713A-67B1-654F-8562-9167BDEFF8AB}" srcOrd="5" destOrd="0" presId="urn:microsoft.com/office/officeart/2005/8/layout/cycle7"/>
    <dgm:cxn modelId="{F5EF857B-23A6-A448-900C-21909580418C}" type="presParOf" srcId="{2C59713A-67B1-654F-8562-9167BDEFF8AB}" destId="{26147F30-F3B3-E34B-9559-A373D0F538A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1C630-3A03-9A4D-92A7-A63559EA8DC0}">
      <dsp:nvSpPr>
        <dsp:cNvPr id="0" name=""/>
        <dsp:cNvSpPr/>
      </dsp:nvSpPr>
      <dsp:spPr>
        <a:xfrm>
          <a:off x="752292" y="22944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6"/>
              </a:solidFill>
              <a:effectLst/>
            </a:rPr>
            <a:t>Integration</a:t>
          </a:r>
          <a:endParaRPr lang="en-US" sz="1200" kern="1200" dirty="0"/>
        </a:p>
      </dsp:txBody>
      <dsp:txXfrm>
        <a:off x="765756" y="36408"/>
        <a:ext cx="892433" cy="432752"/>
      </dsp:txXfrm>
    </dsp:sp>
    <dsp:sp modelId="{4241FF00-BD33-6F4D-9245-04848D8009D0}">
      <dsp:nvSpPr>
        <dsp:cNvPr id="0" name=""/>
        <dsp:cNvSpPr/>
      </dsp:nvSpPr>
      <dsp:spPr>
        <a:xfrm rot="3585351">
          <a:off x="1355710" y="829807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403976" y="861985"/>
        <a:ext cx="382660" cy="96532"/>
      </dsp:txXfrm>
    </dsp:sp>
    <dsp:sp modelId="{06AB1FA4-15EB-1B4E-AF9D-E691626A6CD3}">
      <dsp:nvSpPr>
        <dsp:cNvPr id="0" name=""/>
        <dsp:cNvSpPr/>
      </dsp:nvSpPr>
      <dsp:spPr>
        <a:xfrm>
          <a:off x="1518959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</a:rPr>
            <a:t>Performance</a:t>
          </a:r>
        </a:p>
      </dsp:txBody>
      <dsp:txXfrm>
        <a:off x="1532423" y="1351342"/>
        <a:ext cx="892433" cy="432752"/>
      </dsp:txXfrm>
    </dsp:sp>
    <dsp:sp modelId="{174ABFCD-3EE4-2E4E-A36A-F93100215715}">
      <dsp:nvSpPr>
        <dsp:cNvPr id="0" name=""/>
        <dsp:cNvSpPr/>
      </dsp:nvSpPr>
      <dsp:spPr>
        <a:xfrm rot="10800000">
          <a:off x="979867" y="1487274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1028133" y="1519452"/>
        <a:ext cx="382660" cy="96532"/>
      </dsp:txXfrm>
    </dsp:sp>
    <dsp:sp modelId="{8113D230-3331-3247-B32B-AB5DD383B133}">
      <dsp:nvSpPr>
        <dsp:cNvPr id="0" name=""/>
        <dsp:cNvSpPr/>
      </dsp:nvSpPr>
      <dsp:spPr>
        <a:xfrm>
          <a:off x="607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sp:txBody>
      <dsp:txXfrm>
        <a:off x="14071" y="1351342"/>
        <a:ext cx="892433" cy="432752"/>
      </dsp:txXfrm>
    </dsp:sp>
    <dsp:sp modelId="{2C59713A-67B1-654F-8562-9167BDEFF8AB}">
      <dsp:nvSpPr>
        <dsp:cNvPr id="0" name=""/>
        <dsp:cNvSpPr/>
      </dsp:nvSpPr>
      <dsp:spPr>
        <a:xfrm rot="17985272">
          <a:off x="596534" y="829807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644800" y="861985"/>
        <a:ext cx="382660" cy="96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35B3-F5AC-0F49-A77F-693DEAA46623}" type="datetimeFigureOut">
              <a:rPr lang="en-US" smtClean="0"/>
              <a:t>9/23/25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8B51A-AF34-8043-88BB-7DEBFD50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84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53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test_workflow.py</a:t>
            </a:r>
            <a:r>
              <a:rPr lang="en-US" dirty="0"/>
              <a:t> runs script-level tests by id, time and name.</a:t>
            </a:r>
          </a:p>
          <a:p>
            <a:r>
              <a:rPr lang="en-US" dirty="0"/>
              <a:t>The </a:t>
            </a:r>
            <a:r>
              <a:rPr lang="en-US" dirty="0" err="1"/>
              <a:t>cmd</a:t>
            </a:r>
            <a:r>
              <a:rPr lang="en-US" dirty="0"/>
              <a:t>, check, and tag processes run together or separately.</a:t>
            </a:r>
          </a:p>
          <a:p>
            <a:r>
              <a:rPr lang="en-US" dirty="0" err="1"/>
              <a:t>Subjob</a:t>
            </a:r>
            <a:r>
              <a:rPr lang="en-US" dirty="0"/>
              <a:t> </a:t>
            </a:r>
            <a:r>
              <a:rPr lang="en-US" dirty="0" err="1"/>
              <a:t>cmd</a:t>
            </a:r>
            <a:r>
              <a:rPr lang="en-US" dirty="0"/>
              <a:t> sets the debug mode, and the workflow can take over the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2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Integration tests cover the script-level behaviors and protect mainstream features.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dirty="0" err="1"/>
              <a:t>cmd</a:t>
            </a:r>
            <a:r>
              <a:rPr lang="en-US" dirty="0"/>
              <a:t> file executes the main shell command, which may be parametrized into multiples.</a:t>
            </a:r>
          </a:p>
          <a:p>
            <a:r>
              <a:rPr lang="en-US" dirty="0"/>
              <a:t>The tag records status, and the check handles outputs.</a:t>
            </a:r>
          </a:p>
          <a:p>
            <a:r>
              <a:rPr lang="en-US" dirty="0"/>
              <a:t>We use test 49 as one example.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dirty="0" err="1"/>
              <a:t>cmd</a:t>
            </a:r>
            <a:r>
              <a:rPr lang="en-US" dirty="0"/>
              <a:t> runs amorphous builder with molecule number parametrized by 100 and 5000.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Tag documents the name and time cost.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Check collects task time and memory usage.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Besides the general shell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commands, we also support match count, content comparation, and log collection.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90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three builders covered by 41 integration tests.</a:t>
            </a:r>
          </a:p>
          <a:p>
            <a:r>
              <a:rPr lang="en-US" dirty="0"/>
              <a:t>For example, build polymers from initiator, monomer, and terminator.</a:t>
            </a:r>
          </a:p>
          <a:p>
            <a:r>
              <a:rPr lang="en-US" dirty="0"/>
              <a:t>Mix polymers and regular molecules into an amorphous cell by spatial grids, random translation, or conformer search.</a:t>
            </a:r>
          </a:p>
          <a:p>
            <a:r>
              <a:rPr lang="en-US" dirty="0"/>
              <a:t>Water models, density reduction, initiator relocation, and simulation without relaxation are all covered.</a:t>
            </a:r>
          </a:p>
          <a:p>
            <a:r>
              <a:rPr lang="en-US" dirty="0"/>
              <a:t>In addition, molecule builder sets or measures substructure geometry.</a:t>
            </a:r>
          </a:p>
          <a:p>
            <a:r>
              <a:rPr lang="en-US" dirty="0"/>
              <a:t>Crystal builder creates </a:t>
            </a:r>
            <a:r>
              <a:rPr lang="en-US" sz="1200" dirty="0"/>
              <a:t>supercell</a:t>
            </a:r>
            <a:r>
              <a:rPr lang="en-US" dirty="0"/>
              <a:t> </a:t>
            </a:r>
            <a:r>
              <a:rPr lang="en-US" sz="1200" dirty="0"/>
              <a:t>with scaled lattice constant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20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lammps_driver</a:t>
            </a:r>
            <a:r>
              <a:rPr lang="en-US" dirty="0"/>
              <a:t> runs molecular dynamics with GPU auto-detection and multiple CPU threads.</a:t>
            </a:r>
          </a:p>
          <a:p>
            <a:r>
              <a:rPr lang="en-US" dirty="0" err="1"/>
              <a:t>lmp_log_driver</a:t>
            </a:r>
            <a:r>
              <a:rPr lang="en-US" dirty="0"/>
              <a:t> analyzes </a:t>
            </a: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thermodynamic data like </a:t>
            </a:r>
            <a:r>
              <a:rPr lang="en-US" dirty="0"/>
              <a:t>temperature, energy, pressure, and volume.</a:t>
            </a:r>
          </a:p>
          <a:p>
            <a:r>
              <a:rPr lang="en-US" dirty="0" err="1"/>
              <a:t>lmp_traj_driver</a:t>
            </a:r>
            <a:r>
              <a:rPr lang="en-US" dirty="0"/>
              <a:t> provides density, radial distribution function, mean squared displacement, diffusion coefficient, clashes, visualization, and </a:t>
            </a:r>
            <a:r>
              <a:rPr lang="en-US" dirty="0" err="1"/>
              <a:t>xyz</a:t>
            </a:r>
            <a:r>
              <a:rPr lang="en-US" dirty="0"/>
              <a:t>.</a:t>
            </a:r>
          </a:p>
          <a:p>
            <a:r>
              <a:rPr lang="en-US" dirty="0"/>
              <a:t>Multi-</a:t>
            </a:r>
            <a:r>
              <a:rPr lang="en-US" dirty="0" err="1"/>
              <a:t>cmd</a:t>
            </a:r>
            <a:r>
              <a:rPr lang="en-US" dirty="0"/>
              <a:t> serial jobs, compilation state, with/without datafile, single frame and single atom are all covered.</a:t>
            </a:r>
          </a:p>
          <a:p>
            <a:r>
              <a:rPr lang="en-US" dirty="0"/>
              <a:t>Reciprocal space plots direct and reciprocal lattice of graphene.</a:t>
            </a:r>
          </a:p>
          <a:p>
            <a:r>
              <a:rPr lang="en-US" dirty="0"/>
              <a:t>Dispersion retrieves the crystal structure from the database, and calculates phonon dispersion.</a:t>
            </a:r>
          </a:p>
          <a:p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 addition, t</a:t>
            </a:r>
            <a:r>
              <a:rPr lang="en-US" dirty="0"/>
              <a:t>hree decentralized workflows are provided: structure builder, molecular dynamics, and post-analysis.</a:t>
            </a:r>
          </a:p>
          <a:p>
            <a:r>
              <a:rPr lang="en-US" dirty="0"/>
              <a:t>From example, build argon gas from different random seeds, run </a:t>
            </a: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Berendsen NPT, and analyze densities.</a:t>
            </a:r>
          </a:p>
          <a:p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Build butane conformers, calculate the single point energy, and plot the energy hypersurface.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Build crystal supercell, scale with factors, and calculate the energy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US" sz="1200" b="0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74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all major features protected, how about the performance?</a:t>
            </a:r>
          </a:p>
          <a:p>
            <a:r>
              <a:rPr lang="en-US" dirty="0"/>
              <a:t>As the molecule number becomes larger, the time and memory cost increases.</a:t>
            </a:r>
          </a:p>
          <a:p>
            <a:r>
              <a:rPr lang="en-US" dirty="0"/>
              <a:t>Within 20 min, we can grid an amorphous cell with 100 million argon atoms.</a:t>
            </a:r>
          </a:p>
          <a:p>
            <a:r>
              <a:rPr lang="en-US" dirty="0"/>
              <a:t>3 min is good for 10 million butane molecules.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96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rotation and translation take 5 hours for 0.4 million butane molecules at a density of 0.5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grams per cubic centimeter</a:t>
            </a:r>
            <a:r>
              <a:rPr lang="en-US" dirty="0"/>
              <a:t>.</a:t>
            </a:r>
          </a:p>
          <a:p>
            <a:r>
              <a:rPr lang="en-US" dirty="0"/>
              <a:t>Conformer search increases the time cost by another 2 hours.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7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takes 23 hours to grow 20 K polyethylene chains through bond rotation.</a:t>
            </a:r>
          </a:p>
          <a:p>
            <a:r>
              <a:rPr lang="en-US" dirty="0"/>
              <a:t>Here each polymer chain consists of 100-carbon atoms.</a:t>
            </a:r>
          </a:p>
          <a:p>
            <a:r>
              <a:rPr lang="en-US" dirty="0"/>
              <a:t>Trajectory analysis scales with frame number.</a:t>
            </a:r>
          </a:p>
          <a:p>
            <a:r>
              <a:rPr lang="en-US" dirty="0"/>
              <a:t>The coordinates of 100 hexane molecules are dumped into one frame each ps.</a:t>
            </a:r>
          </a:p>
          <a:p>
            <a:r>
              <a:rPr lang="en-US" dirty="0"/>
              <a:t>It takes only 2s and 200 MB memory to compute the density of a 25 ns trajectory.</a:t>
            </a:r>
          </a:p>
          <a:p>
            <a:r>
              <a:rPr lang="en-US" dirty="0"/>
              <a:t>Reading the trajectory is extremely fast and efficient.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99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XYZ takes 39 seconds as the center of each molecule is wrapped into the PBC.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visualization of 3 K frames takes 26 min as CPK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coloring scheme is a bit expensive.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51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Radial distribution function of 25 K frames takes 6.23 min with the help of </a:t>
            </a:r>
            <a:r>
              <a:rPr lang="en-US" dirty="0" err="1"/>
              <a:t>numba</a:t>
            </a:r>
            <a:r>
              <a:rPr lang="en-US" dirty="0"/>
              <a:t>.</a:t>
            </a:r>
          </a:p>
          <a:p>
            <a:r>
              <a:rPr lang="en-US" dirty="0"/>
              <a:t>Similarly, clash count takes 7 min and 190 MB memory.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23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Squared Displacement is even faster: 3 min for 25 K frames.</a:t>
            </a:r>
          </a:p>
          <a:p>
            <a:r>
              <a:rPr lang="en-US" dirty="0"/>
              <a:t>All the data and figures are automatically generated by tests, and the total time duration is listed here.</a:t>
            </a:r>
          </a:p>
          <a:p>
            <a:r>
              <a:rPr lang="en-US" dirty="0"/>
              <a:t>11 performance jobs take 45 hours when running in serial due to the 16 GB physical memory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</a:t>
            </a:r>
            <a:r>
              <a:rPr lang="en-US" dirty="0"/>
              <a:t>.</a:t>
            </a:r>
          </a:p>
          <a:p>
            <a:r>
              <a:rPr lang="en-US" dirty="0"/>
              <a:t>In comparison, unit and integration tests takes 1 or 2 mins when running in parallel.</a:t>
            </a:r>
          </a:p>
          <a:p>
            <a:r>
              <a:rPr lang="en-US" dirty="0"/>
              <a:t>Scientific tests take us 10 hours.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98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BSD license, which allows similar redistribution. C</a:t>
            </a:r>
            <a:r>
              <a:rPr lang="en-US" dirty="0"/>
              <a:t>opyright holder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contributors are not liable for any damages. Written permission is requested when endorsing derived products.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12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 from the simplest and most basic scenarios: density prediction.</a:t>
            </a:r>
          </a:p>
          <a:p>
            <a:r>
              <a:rPr lang="en-US" dirty="0"/>
              <a:t>Methane atoms are packed at the default 0.5 density using different random seeds.</a:t>
            </a:r>
          </a:p>
          <a:p>
            <a:r>
              <a:rPr lang="en-US" sz="1200" dirty="0"/>
              <a:t>Berendsen NPT ensemble relaxes the system and reaches the equilibrium state at 300 K and 1 atm.</a:t>
            </a:r>
          </a:p>
          <a:p>
            <a:r>
              <a:rPr lang="en-US" dirty="0"/>
              <a:t>The densities of 4 independent runs are analyzed and merged.</a:t>
            </a:r>
          </a:p>
          <a:p>
            <a:r>
              <a:rPr lang="en-US" dirty="0"/>
              <a:t>The prediction matches the experimental results perfectly even if the initial guess is way off.</a:t>
            </a:r>
          </a:p>
          <a:p>
            <a:r>
              <a:rPr lang="en-US" dirty="0"/>
              <a:t>However, the Ethane gas density is underestimated compared to experimental results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46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molecules become longer from propane to butane, the gas phase density prediction deviates even more compared to experiments.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61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predict liquid phase density, we used MTK NPT ensemble.</a:t>
            </a:r>
          </a:p>
          <a:p>
            <a:r>
              <a:rPr lang="en-US" dirty="0"/>
              <a:t>The density prediction aligns with the experimental measurement for hexane and water .</a:t>
            </a:r>
          </a:p>
          <a:p>
            <a:r>
              <a:rPr lang="en-US" dirty="0"/>
              <a:t>The underestimation by SPC water model is expected.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49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number matches simulation reference perfectly.</a:t>
            </a:r>
          </a:p>
          <a:p>
            <a:r>
              <a:rPr lang="en-US" dirty="0"/>
              <a:t>The simulation protocol is quite general and consists of </a:t>
            </a:r>
            <a:r>
              <a:rPr lang="en-US"/>
              <a:t>several stages.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89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8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Installation is very simple and fast: 2 clicks within 10 min.</a:t>
            </a:r>
          </a:p>
          <a:p>
            <a:r>
              <a:rPr lang="en-US" dirty="0"/>
              <a:t>One shell script installs packages like git and python, downloads the source code, and installs GPU drivers.</a:t>
            </a:r>
          </a:p>
          <a:p>
            <a:r>
              <a:rPr lang="en-US" dirty="0"/>
              <a:t>Pip installs prerequisites, compiles binaries, and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distributes the shell, python, and any other data.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takes 4 min to set up a brand new 500-dollar machine.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takes another 5 min to install our package and 2 more minutes on testing.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3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Besides the standard POSIX shell scripts and </a:t>
            </a:r>
            <a:r>
              <a:rPr lang="en-US" dirty="0" err="1"/>
              <a:t>PyPI</a:t>
            </a:r>
            <a:r>
              <a:rPr lang="en-US" dirty="0"/>
              <a:t> installation, external codebases are also included as submodules in addition to our </a:t>
            </a:r>
            <a:r>
              <a:rPr lang="en-US" dirty="0" err="1"/>
              <a:t>nemd</a:t>
            </a:r>
            <a:r>
              <a:rPr lang="en-US" dirty="0"/>
              <a:t> module.</a:t>
            </a:r>
          </a:p>
          <a:p>
            <a:r>
              <a:rPr lang="en-US" dirty="0"/>
              <a:t>The python drivers can be executed from command line, or automated as workflows.</a:t>
            </a:r>
          </a:p>
          <a:p>
            <a:r>
              <a:rPr lang="en-US" dirty="0" err="1"/>
              <a:t>Premake</a:t>
            </a:r>
            <a:r>
              <a:rPr lang="en-US" dirty="0"/>
              <a:t> sets environmental variables.</a:t>
            </a:r>
          </a:p>
          <a:p>
            <a:r>
              <a:rPr lang="en-US" dirty="0"/>
              <a:t>Four types of tests are included: unit, integration, scientific, and performance.</a:t>
            </a:r>
          </a:p>
          <a:p>
            <a:r>
              <a:rPr lang="en-US" dirty="0"/>
              <a:t>Practice folder is for trial and error learning curve.</a:t>
            </a:r>
          </a:p>
          <a:p>
            <a:r>
              <a:rPr lang="en-US" dirty="0"/>
              <a:t>Doc directory contains roadmap and summary.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51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code architecture consists of four layers.</a:t>
            </a:r>
          </a:p>
          <a:p>
            <a:r>
              <a:rPr lang="en-US" dirty="0"/>
              <a:t>System, constant, job, and log belong to the first layer.</a:t>
            </a:r>
          </a:p>
          <a:p>
            <a:r>
              <a:rPr lang="en-US" dirty="0"/>
              <a:t>The application focused layer holds force flied, structure, conformer, polymer, MD post analysis, lattice dynamics, and </a:t>
            </a:r>
            <a:r>
              <a:rPr lang="en-US" dirty="0" err="1"/>
              <a:t>jobcontrol</a:t>
            </a:r>
            <a:r>
              <a:rPr lang="en-US" dirty="0"/>
              <a:t>.</a:t>
            </a:r>
          </a:p>
          <a:p>
            <a:r>
              <a:rPr lang="en-US" dirty="0"/>
              <a:t>Python scripts for command-line execution form the third layer, and the decentralized automation makes the fourth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36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ignore the overwhelming details, we will talk about a few examples.</a:t>
            </a:r>
          </a:p>
          <a:p>
            <a:r>
              <a:rPr lang="en-US" dirty="0"/>
              <a:t>Subclasses of </a:t>
            </a:r>
            <a:r>
              <a:rPr lang="en-US" dirty="0" err="1"/>
              <a:t>builtins</a:t>
            </a:r>
            <a:r>
              <a:rPr lang="en-US" dirty="0"/>
              <a:t> like list and dictionary belong to the first layer, sitting with table, logger, and plotter.</a:t>
            </a:r>
          </a:p>
          <a:p>
            <a:r>
              <a:rPr lang="en-US" dirty="0"/>
              <a:t>For the application focused second </a:t>
            </a:r>
            <a:r>
              <a:rPr lang="en-US" dirty="0" err="1"/>
              <a:t>laryer</a:t>
            </a:r>
            <a:r>
              <a:rPr lang="en-US" dirty="0"/>
              <a:t>, the dependence tree helps us to avoid cyclic importing.</a:t>
            </a:r>
          </a:p>
          <a:p>
            <a:r>
              <a:rPr lang="en-US" dirty="0"/>
              <a:t>For example, atomic data file imports conformer, molecule, structure, periodic boundary, dynamic force field, and simulation protocol.</a:t>
            </a:r>
          </a:p>
          <a:p>
            <a:r>
              <a:rPr lang="en-US" dirty="0"/>
              <a:t>Typer and assignment expand the force field to include OPLS.</a:t>
            </a:r>
          </a:p>
          <a:p>
            <a:r>
              <a:rPr lang="en-US" dirty="0"/>
              <a:t>Merging with distance cell, the coordinates further eliminate clashes.</a:t>
            </a:r>
          </a:p>
          <a:p>
            <a:r>
              <a:rPr lang="en-US" dirty="0"/>
              <a:t>Finally, long chains are easily built with the help of repeat unit.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4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err="1"/>
              <a:t>premake</a:t>
            </a:r>
            <a:r>
              <a:rPr lang="en-US" dirty="0"/>
              <a:t> sets the environment in which source code instead of installation is used.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root directory is set as </a:t>
            </a:r>
            <a:r>
              <a:rPr lang="en-US" sz="1200" dirty="0"/>
              <a:t>NEMD_SRC, based on which any data or scripts can be located.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Module is importable by setting the PYTHONPATH.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Shell and python scripts are searchable by adding directories to the system PATH.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 tests ensure bug free by parameterizing functions and methods.</a:t>
            </a:r>
          </a:p>
          <a:p>
            <a:r>
              <a:rPr lang="en-US" dirty="0"/>
              <a:t>Integration tests ensure expected behavior when scripts combine pieces.</a:t>
            </a:r>
          </a:p>
          <a:p>
            <a:r>
              <a:rPr lang="en-US" dirty="0"/>
              <a:t>Performance tests care about the </a:t>
            </a:r>
            <a:r>
              <a:rPr lang="en-US" sz="1200" dirty="0"/>
              <a:t>resource efficiency </a:t>
            </a:r>
            <a:r>
              <a:rPr lang="en-US" dirty="0"/>
              <a:t>when scaling up. </a:t>
            </a:r>
          </a:p>
          <a:p>
            <a:r>
              <a:rPr lang="en-US" dirty="0"/>
              <a:t>Scientific tests focus on physical meaning and </a:t>
            </a:r>
            <a:r>
              <a:rPr lang="en-US" sz="1200" dirty="0"/>
              <a:t>reproducibility.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15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F25D-A23E-4E2D-F308-5821D856D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6B69F-1E68-6633-928C-A970FFA81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C3ECE-C349-54BB-88B1-CB632DDD2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nemd_test</a:t>
            </a:r>
            <a:r>
              <a:rPr lang="en-US" dirty="0"/>
              <a:t> without arguments runs all </a:t>
            </a:r>
            <a:r>
              <a:rPr lang="en-US" dirty="0" err="1"/>
              <a:t>unittests</a:t>
            </a:r>
            <a:r>
              <a:rPr lang="en-US" dirty="0"/>
              <a:t> in parallel.</a:t>
            </a:r>
          </a:p>
          <a:p>
            <a:r>
              <a:rPr lang="en-US" dirty="0" err="1"/>
              <a:t>nemd_test</a:t>
            </a:r>
            <a:r>
              <a:rPr lang="en-US" dirty="0"/>
              <a:t> also runs specific tests filtered by markers.</a:t>
            </a:r>
          </a:p>
          <a:p>
            <a:r>
              <a:rPr lang="en-US" dirty="0"/>
              <a:t>We have almost 2 K </a:t>
            </a:r>
            <a:r>
              <a:rPr lang="en-US" dirty="0" err="1"/>
              <a:t>unittests</a:t>
            </a:r>
            <a:r>
              <a:rPr lang="en-US" dirty="0"/>
              <a:t> for module, more than one hundred for driver, and 43 for workflow.</a:t>
            </a:r>
          </a:p>
          <a:p>
            <a:r>
              <a:rPr lang="en-US" dirty="0"/>
              <a:t>On average, each </a:t>
            </a:r>
            <a:r>
              <a:rPr lang="en-US" dirty="0" err="1"/>
              <a:t>unitest</a:t>
            </a:r>
            <a:r>
              <a:rPr lang="en-US" dirty="0"/>
              <a:t> takes only 0.01 second.</a:t>
            </a:r>
          </a:p>
          <a:p>
            <a:r>
              <a:rPr lang="en-US" dirty="0" err="1"/>
              <a:t>Unittests</a:t>
            </a:r>
            <a:r>
              <a:rPr lang="en-US" dirty="0"/>
              <a:t> that last more than 3s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marked as slow and disabled by default.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unitests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sounds a lot, but are they sufficient?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nemd_cover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runs the coverage analysis, create html, and open it in the browser.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achieved 100 % coverage for module, driver, and workflow after excluding the __main__, compiled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platform-incompatible statements.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DB290-8F75-3992-14A6-2350E4215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6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8EA8-FCF2-7740-A3AB-B7CCA99EE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1233B-0476-5043-BEF6-761B9C407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65C91-3BE9-C443-97BD-D6277C10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230D-D256-FE47-99BF-6F642436F56E}" type="datetime1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04123-55B1-4645-9464-1F9B4FF0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8A162-B81A-944D-99D9-11E3918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9B72-A8A4-A74F-8E1E-3AC6EC29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54F5B-62DA-7542-966C-C08C53BC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ABB0-D704-A54E-8299-92AC38ED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AC849-5CEB-3846-9265-8D72BE481A70}" type="datetime1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263C-A99F-544F-935E-91C65D0E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F06A-9EED-284C-866A-F1E12F15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4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0D12E-01E0-A04F-A3F4-22D4E32BB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CACDF6-BA3A-1044-A721-EA6F030EF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0E2C9-6B5C-FB49-9713-679C0BEC3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BDEB-BEE0-FD44-AAFC-27969F9541FD}" type="datetime1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1C65A-6A18-2740-A284-DAD25FD9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2885B-7257-664D-9FD5-B0446B1E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21E8-C2DE-104D-967E-CA0FF618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95DD7-6ACC-D344-8D6A-081DE6717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4B349-4F0D-894E-AD9E-C8D1B39C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2860A-5855-1941-A1E0-F1AE52EC854D}" type="datetime1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BD305-3291-0847-87F8-146BCC35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E3FFB-1CEF-CD45-AEDB-14C6888A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3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88FB-E1C6-0948-B7D6-4005A128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326CB-A93C-A748-AE55-3A84F493F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9B757-0A54-3443-84C0-65873E3F3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74B4C-42F5-E24E-B25F-613EC7F4AF0D}" type="datetime1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777A8-B390-AD43-9316-7F20F4D9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1D6B4-256C-1948-BCFC-7594033D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FBB5-B722-3A46-A14A-A723649F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5A430-6CC3-0240-B917-1B5E9A053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6E127-F6D6-6E47-992D-AAB411394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4EC72-74E5-4842-B10B-E46F9178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CD20-0178-0C41-9D8E-10FA267A6CCC}" type="datetime1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8DF8D-02EF-184D-ABFF-13191F79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331F1-86F5-D941-89D8-0D3AC640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FC86-2AE9-1B4C-919A-EAB19405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F746-6C3E-9C4F-8AAE-6A474D055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F0EE7-6F44-F448-9A20-041EDD3CD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B6FDB-DF0E-A54B-A3A5-FBFE9BAD6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28D6A-E2F4-F44B-8FA0-9424742E2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0A058-F234-D841-83EC-56812E3E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8456-60EB-6840-BCEB-E4C2678C039E}" type="datetime1">
              <a:rPr lang="en-US" smtClean="0"/>
              <a:t>9/23/25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FC077F-7055-D04B-802C-EB03F517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350B2-AC98-ED44-AA30-4A41C43E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A2B0-F6B9-554F-8BFB-4F0D99D0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AC341-6D23-9A4E-AB3D-E9FFD1A6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FCD94-1F0D-3948-A9F0-DB82F9AAC2D3}" type="datetime1">
              <a:rPr lang="en-US" smtClean="0"/>
              <a:t>9/23/25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4147E-0023-1E48-9B46-83053DAE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722CF-E5B4-E74B-A7B0-12F7823B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B2DC2-5A2E-A24E-B7D1-FF883CF7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2FAC-AC21-0848-AC27-426B7BF29104}" type="datetime1">
              <a:rPr lang="en-US" smtClean="0"/>
              <a:t>9/23/25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B29CE-4228-BD4C-A420-70C25714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14DD2-3E82-1246-9760-3AF41CF0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0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8CA2-68C1-F142-900B-17AAC3135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70681-4878-1F46-A6A1-53C6FDF4D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0CD99-B40B-E640-93ED-B452D6C40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76116-6773-1444-A31A-CE340D5A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56F3-8608-FF4D-9C26-AE6D473095CB}" type="datetime1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1B01F-24FF-B744-B660-8655E56D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755F5-5A75-8F4C-9F3C-F3E9E8B2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0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53F8-D055-1D48-8974-B59CF226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7EB70-418E-DD41-A6E4-57C3E9275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DE1C0-806E-8A48-B3AF-560DCDAC2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43B28-10B3-E44C-8EEA-5E6F4424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49A9-C646-2345-B4A7-439457175566}" type="datetime1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38D99-521A-0744-BCD1-26210003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5FDE6-E6EC-1B48-AA21-895D7DDF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DFA117-430A-0842-BF0A-806ADCCD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41114-5B51-D64E-B2F6-6CC36C6DE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EF16-25A2-F34D-BACC-65FA6AAC2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6C8CC-C3CD-B94B-94D6-0913487DB5E5}" type="datetime1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32EF-278E-4D4D-A7AB-20D488CC4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59C42-B5B3-6B46-936D-A9D1A4A04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9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2D603-8601-914F-B530-0182C8206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1691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Molecular Simulation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95FD3-E679-D541-8417-A00AC40FC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61366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/zhteg4pvt/</a:t>
            </a:r>
            <a:r>
              <a:rPr lang="en-US" dirty="0" err="1"/>
              <a:t>nemd</a:t>
            </a:r>
            <a:r>
              <a:rPr lang="en-US" dirty="0"/>
              <a:t>/</a:t>
            </a:r>
          </a:p>
          <a:p>
            <a:r>
              <a:rPr lang="en-US" dirty="0"/>
              <a:t>Main Contributor: Teng Zhang</a:t>
            </a:r>
          </a:p>
          <a:p>
            <a:r>
              <a:rPr lang="en-US" dirty="0"/>
              <a:t>Email: zhteg4@gmail.com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92B7D-AF88-FE97-F8F3-696A7F8F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4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0AB48-4D0B-7282-1FF0-0E7F73043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CF70-0072-42F8-CA2A-26EFF110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5081"/>
            <a:ext cx="7052734" cy="1325563"/>
          </a:xfrm>
        </p:spPr>
        <p:txBody>
          <a:bodyPr/>
          <a:lstStyle/>
          <a:p>
            <a:r>
              <a:rPr lang="en-US" dirty="0" err="1"/>
              <a:t>test_workflow.py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9FC4E-A5C6-5829-9B82-9B625439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DE4EC0-08D4-966E-FA72-01102183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666524"/>
              </p:ext>
            </p:extLst>
          </p:nvPr>
        </p:nvGraphicFramePr>
        <p:xfrm>
          <a:off x="1768836" y="1407616"/>
          <a:ext cx="8566880" cy="4785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92188">
                  <a:extLst>
                    <a:ext uri="{9D8B030D-6E8A-4147-A177-3AD203B41FA5}">
                      <a16:colId xmlns:a16="http://schemas.microsoft.com/office/drawing/2014/main" val="746965002"/>
                    </a:ext>
                  </a:extLst>
                </a:gridCol>
                <a:gridCol w="5074692">
                  <a:extLst>
                    <a:ext uri="{9D8B030D-6E8A-4147-A177-3AD203B41FA5}">
                      <a16:colId xmlns:a16="http://schemas.microsoft.com/office/drawing/2014/main" val="295673291"/>
                    </a:ext>
                  </a:extLst>
                </a:gridCol>
              </a:tblGrid>
              <a:tr h="210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Supported arguments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91384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-name {</a:t>
                      </a:r>
                      <a:r>
                        <a:rPr lang="en-US" sz="1400" kern="1200" dirty="0" err="1">
                          <a:solidFill>
                            <a:schemeClr val="accent6"/>
                          </a:solidFill>
                          <a:effectLst/>
                        </a:rPr>
                        <a:t>integration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1"/>
                          </a:solidFill>
                          <a:effectLst/>
                        </a:rPr>
                        <a:t>performance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2"/>
                          </a:solidFill>
                          <a:effectLst/>
                        </a:rPr>
                        <a:t>scientific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integration: reproducibility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performance: resource efficiency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scientific: physical meaning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9068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Select the tests by ids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858068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dirname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DIRNAME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Search test(s) under this directory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23070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-slow SECOND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Skip (sub)jobs slower than this 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25047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-label LABEL [LABEL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effectLst/>
                        </a:rPr>
                        <a:t>Select tests marked with the given names</a:t>
                      </a:r>
                      <a:endParaRPr lang="en-US" sz="14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447737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-task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cmd,check,tag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: run the commands in the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file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check: check &amp; collect the results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tag: update the tag file (e.g., time, name)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66738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task: run tasks and register outputs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aggregator: collect results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33399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-CPU INT [INT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Total number of CPUs [the CPUs for one task (1 by default)]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41949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off,serial,parallel,job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Print the serialization, parallelization, and job details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231954"/>
                  </a:ext>
                </a:extLst>
              </a:tr>
              <a:tr h="301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-DEBUG 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Enable or disable 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(sub)job debug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28457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Copy original test data into the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07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795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1"/>
            <a:ext cx="4298004" cy="1325563"/>
          </a:xfrm>
        </p:spPr>
        <p:txBody>
          <a:bodyPr/>
          <a:lstStyle/>
          <a:p>
            <a:r>
              <a:rPr lang="en-US" dirty="0"/>
              <a:t>Integration Test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2B87E6-6F62-754F-B76D-621DDC49B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205609"/>
              </p:ext>
            </p:extLst>
          </p:nvPr>
        </p:nvGraphicFramePr>
        <p:xfrm>
          <a:off x="657189" y="1181275"/>
          <a:ext cx="5268686" cy="15270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84324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4384362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5410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effectLst/>
                        </a:rPr>
                        <a:t>file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rgbClr val="7030A0"/>
                          </a:solidFill>
                          <a:effectLst/>
                        </a:rPr>
                        <a:t>cmd</a:t>
                      </a:r>
                      <a:endParaRPr lang="en-US" sz="1400" b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7030A0"/>
                          </a:solidFill>
                          <a:effectLst/>
                        </a:rPr>
                        <a:t>Run drivers and workflows (shell command)</a:t>
                      </a:r>
                      <a:endParaRPr lang="en-US" sz="1400" b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Parametrize one command into multiples (shell syntax)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676777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tag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test by name and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time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(shell syntax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)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80614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check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 the results against expectations (shell command)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6607B0D-9816-0842-8455-A2FFD625C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586283"/>
              </p:ext>
            </p:extLst>
          </p:nvPr>
        </p:nvGraphicFramePr>
        <p:xfrm>
          <a:off x="6318195" y="2622731"/>
          <a:ext cx="526868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629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120056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Tag Key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script name (-NAME in the .log)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7228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time cost on execution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791699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0B77A13E-679A-C04C-9081-AA8837EE12E7}"/>
              </a:ext>
            </a:extLst>
          </p:cNvPr>
          <p:cNvSpPr/>
          <p:nvPr/>
        </p:nvSpPr>
        <p:spPr>
          <a:xfrm>
            <a:off x="635100" y="2786960"/>
            <a:ext cx="5575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i="1" dirty="0"/>
              <a:t>cd test/integration/0049; head </a:t>
            </a:r>
            <a:r>
              <a:rPr lang="en-US" sz="1300" i="1" dirty="0" err="1"/>
              <a:t>cmd</a:t>
            </a:r>
            <a:r>
              <a:rPr lang="en-US" sz="1300" i="1" dirty="0"/>
              <a:t> param check tag</a:t>
            </a:r>
          </a:p>
          <a:p>
            <a:endParaRPr lang="en-US" sz="1300" dirty="0"/>
          </a:p>
          <a:p>
            <a:r>
              <a:rPr lang="en-US" sz="1300" dirty="0"/>
              <a:t>==&gt; </a:t>
            </a:r>
            <a:r>
              <a:rPr lang="en-US" sz="1300" dirty="0" err="1"/>
              <a:t>cmd</a:t>
            </a:r>
            <a:r>
              <a:rPr lang="en-US" sz="1300" dirty="0"/>
              <a:t> &lt;==</a:t>
            </a:r>
          </a:p>
          <a:p>
            <a:r>
              <a:rPr lang="en-US" sz="1300" dirty="0"/>
              <a:t># Performance: [</a:t>
            </a:r>
            <a:r>
              <a:rPr lang="en-US" sz="1300" dirty="0" err="1"/>
              <a:t>Ar</a:t>
            </a:r>
            <a:r>
              <a:rPr lang="en-US" sz="1300" dirty="0"/>
              <a:t>] Amorphous Builder</a:t>
            </a:r>
          </a:p>
          <a:p>
            <a:r>
              <a:rPr lang="en-US" sz="1300" i="1" dirty="0" err="1">
                <a:solidFill>
                  <a:srgbClr val="7030A0"/>
                </a:solidFill>
              </a:rPr>
              <a:t>nemd_run</a:t>
            </a:r>
            <a:r>
              <a:rPr lang="en-US" sz="1300" i="1" dirty="0">
                <a:solidFill>
                  <a:srgbClr val="7030A0"/>
                </a:solidFill>
              </a:rPr>
              <a:t> </a:t>
            </a:r>
            <a:r>
              <a:rPr lang="en-US" sz="1300" i="1" dirty="0" err="1">
                <a:solidFill>
                  <a:srgbClr val="7030A0"/>
                </a:solidFill>
              </a:rPr>
              <a:t>amorp_bldr_driver.py</a:t>
            </a:r>
            <a:r>
              <a:rPr lang="en-US" sz="1300" i="1" dirty="0">
                <a:solidFill>
                  <a:srgbClr val="7030A0"/>
                </a:solidFill>
              </a:rPr>
              <a:t> [</a:t>
            </a:r>
            <a:r>
              <a:rPr lang="en-US" sz="1300" i="1" dirty="0" err="1">
                <a:solidFill>
                  <a:srgbClr val="7030A0"/>
                </a:solidFill>
              </a:rPr>
              <a:t>Ar</a:t>
            </a:r>
            <a:r>
              <a:rPr lang="en-US" sz="1300" i="1" dirty="0">
                <a:solidFill>
                  <a:srgbClr val="7030A0"/>
                </a:solidFill>
              </a:rPr>
              <a:t>] -method grid -</a:t>
            </a:r>
            <a:r>
              <a:rPr lang="en-US" sz="1300" i="1" dirty="0" err="1">
                <a:solidFill>
                  <a:srgbClr val="7030A0"/>
                </a:solidFill>
              </a:rPr>
              <a:t>mol_num</a:t>
            </a:r>
            <a:r>
              <a:rPr lang="en-US" sz="1300" i="1" dirty="0">
                <a:solidFill>
                  <a:srgbClr val="7030A0"/>
                </a:solidFill>
              </a:rPr>
              <a:t> $param -seed 1</a:t>
            </a:r>
          </a:p>
          <a:p>
            <a:endParaRPr lang="en-US" sz="1300" dirty="0"/>
          </a:p>
          <a:p>
            <a:r>
              <a:rPr lang="en-US" sz="1300" dirty="0"/>
              <a:t>==&gt; param &lt;==</a:t>
            </a:r>
          </a:p>
          <a:p>
            <a:r>
              <a:rPr lang="en-US" sz="1300" dirty="0"/>
              <a:t># Number of Molecules</a:t>
            </a:r>
          </a:p>
          <a:p>
            <a:r>
              <a:rPr lang="en-US" sz="1300" dirty="0">
                <a:solidFill>
                  <a:srgbClr val="00B050"/>
                </a:solidFill>
              </a:rPr>
              <a:t>100</a:t>
            </a:r>
          </a:p>
          <a:p>
            <a:r>
              <a:rPr lang="en-US" sz="1300" dirty="0">
                <a:solidFill>
                  <a:srgbClr val="00B050"/>
                </a:solidFill>
              </a:rPr>
              <a:t>50000</a:t>
            </a:r>
          </a:p>
          <a:p>
            <a:endParaRPr lang="en-US" sz="1300" dirty="0"/>
          </a:p>
          <a:p>
            <a:r>
              <a:rPr lang="en-US" sz="1300" dirty="0"/>
              <a:t>==&gt; tag &lt;==</a:t>
            </a:r>
          </a:p>
          <a:p>
            <a:r>
              <a:rPr lang="en-US" sz="1300" dirty="0">
                <a:solidFill>
                  <a:srgbClr val="0070C0"/>
                </a:solidFill>
              </a:rPr>
              <a:t>label </a:t>
            </a:r>
            <a:r>
              <a:rPr lang="en-US" sz="1300" dirty="0" err="1">
                <a:solidFill>
                  <a:srgbClr val="0070C0"/>
                </a:solidFill>
              </a:rPr>
              <a:t>number_of_molecules</a:t>
            </a:r>
            <a:endParaRPr lang="en-US" sz="1300" dirty="0">
              <a:solidFill>
                <a:srgbClr val="0070C0"/>
              </a:solidFill>
            </a:endParaRPr>
          </a:p>
          <a:p>
            <a:r>
              <a:rPr lang="en-US" sz="1300" dirty="0">
                <a:solidFill>
                  <a:srgbClr val="0070C0"/>
                </a:solidFill>
              </a:rPr>
              <a:t>slow 100.0 00:00:04 50000.0 00:00:05</a:t>
            </a:r>
          </a:p>
          <a:p>
            <a:endParaRPr lang="en-US" sz="1300" dirty="0"/>
          </a:p>
          <a:p>
            <a:r>
              <a:rPr lang="en-US" sz="1300" dirty="0"/>
              <a:t>==&gt; check &lt;==</a:t>
            </a:r>
          </a:p>
          <a:p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nemd_check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collect </a:t>
            </a:r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task_time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memory</a:t>
            </a:r>
          </a:p>
          <a:p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nemd_check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exist </a:t>
            </a:r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collect.csv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collect.svg</a:t>
            </a:r>
            <a:endParaRPr lang="en-US" sz="13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08E74-6968-1DAB-A24A-74B381B3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11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558F6A7-91EB-E76A-567D-E82C4400A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9556" y="4533076"/>
            <a:ext cx="2656444" cy="199748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42EA61-0251-DC8E-9AE6-5DBF3CD1916B}"/>
              </a:ext>
            </a:extLst>
          </p:cNvPr>
          <p:cNvCxnSpPr>
            <a:cxnSpLocks/>
          </p:cNvCxnSpPr>
          <p:nvPr/>
        </p:nvCxnSpPr>
        <p:spPr>
          <a:xfrm>
            <a:off x="3439556" y="6102483"/>
            <a:ext cx="142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42E843-D904-AB43-5F04-9DFD60022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134365"/>
              </p:ext>
            </p:extLst>
          </p:nvPr>
        </p:nvGraphicFramePr>
        <p:xfrm>
          <a:off x="6318196" y="1174931"/>
          <a:ext cx="5268684" cy="960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2292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216392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Param Format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comment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The str after # names the parameter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parameter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0" dirty="0"/>
                        <a:t>Replace</a:t>
                      </a:r>
                      <a:r>
                        <a:rPr lang="en-US" sz="1400" i="1" dirty="0"/>
                        <a:t> the $param </a:t>
                      </a:r>
                      <a:r>
                        <a:rPr lang="en-US" sz="1400" i="0" dirty="0"/>
                        <a:t>in</a:t>
                      </a:r>
                      <a:r>
                        <a:rPr lang="en-US" sz="1400" i="1" dirty="0"/>
                        <a:t> </a:t>
                      </a:r>
                      <a:r>
                        <a:rPr lang="en-US" sz="1400" i="0" dirty="0" err="1"/>
                        <a:t>cmd</a:t>
                      </a:r>
                      <a:r>
                        <a:rPr lang="en-US" sz="1400" i="1" dirty="0"/>
                        <a:t>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to generate command(s)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594404-3F21-C4C9-818E-C7FA28244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452089"/>
              </p:ext>
            </p:extLst>
          </p:nvPr>
        </p:nvGraphicFramePr>
        <p:xfrm>
          <a:off x="6318195" y="4161971"/>
          <a:ext cx="5268685" cy="2240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3592285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Check Command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>
                          <a:effectLst/>
                        </a:rPr>
                        <a:t>general shell </a:t>
                      </a:r>
                      <a:r>
                        <a:rPr lang="en-US" sz="1400" i="1" kern="1200" dirty="0" err="1">
                          <a:effectLst/>
                        </a:rPr>
                        <a:t>cmd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echo, [ -f file ], &amp;&amp;, ||, ( grep pattern file ),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exist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File existence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glob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Match number from pattern expansion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9994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has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Specific strings in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6982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 err="1">
                          <a:effectLst/>
                        </a:rPr>
                        <a:t>cmp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Content comparison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06109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 information from log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583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91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31D7-45C9-A74A-92AA-A7925BC2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17" y="312024"/>
            <a:ext cx="5564516" cy="447143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/>
              <a:t>Builder</a:t>
            </a:r>
            <a:endParaRPr lang="en-US" sz="4400" i="1" dirty="0"/>
          </a:p>
          <a:p>
            <a:pPr marL="0" indent="0" algn="just">
              <a:buNone/>
            </a:pPr>
            <a:r>
              <a:rPr lang="en-US" sz="1500" i="1" dirty="0" err="1"/>
              <a:t>amorp_bldr_driver.py</a:t>
            </a:r>
            <a:r>
              <a:rPr lang="en-US" sz="1500" dirty="0"/>
              <a:t> builds polymers from constitutional repeat units, and packs molecules into an amorphous cell.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CRU: initiator, monomer, terminator, and regular molecule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-method grid: grid the space and put molecules into sub-cells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-method pack: randomly rotate and translate molecules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-method grow: grow molecules from the smallest rigid fragments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500" i="1" dirty="0" err="1"/>
              <a:t>mol_bldr_driver.py</a:t>
            </a:r>
            <a:r>
              <a:rPr lang="en-US" sz="1500" i="1" dirty="0"/>
              <a:t> </a:t>
            </a:r>
            <a:r>
              <a:rPr lang="en-US" sz="1500" dirty="0"/>
              <a:t>builds single polymer or molecule via the grid method</a:t>
            </a:r>
            <a:r>
              <a:rPr lang="en-US" sz="1500" i="1" dirty="0"/>
              <a:t>.</a:t>
            </a:r>
            <a:endParaRPr lang="en-US" sz="1500" dirty="0"/>
          </a:p>
          <a:p>
            <a:pPr marL="342900" indent="-342900">
              <a:buFont typeface="+mj-lt"/>
              <a:buAutoNum type="arabicParenR"/>
            </a:pPr>
            <a:r>
              <a:rPr lang="en-US" sz="1300" dirty="0"/>
              <a:t>-</a:t>
            </a:r>
            <a:r>
              <a:rPr lang="en-US" sz="1300" dirty="0" err="1"/>
              <a:t>substruct</a:t>
            </a:r>
            <a:r>
              <a:rPr lang="en-US" sz="1300" dirty="0"/>
              <a:t> SMILES (VALUE): set or measure the substructure geometry</a:t>
            </a:r>
          </a:p>
          <a:p>
            <a:pPr marL="342900" indent="-342900">
              <a:buFont typeface="+mj-lt"/>
              <a:buAutoNum type="arabicParenR"/>
            </a:pPr>
            <a:endParaRPr lang="en-US" sz="1000" dirty="0"/>
          </a:p>
          <a:p>
            <a:pPr marL="0" indent="0" algn="just">
              <a:buNone/>
            </a:pPr>
            <a:r>
              <a:rPr lang="en-US" sz="1500" i="1" dirty="0" err="1"/>
              <a:t>xtal_bldr_driver.py</a:t>
            </a:r>
            <a:r>
              <a:rPr lang="en-US" sz="1500" i="1" dirty="0"/>
              <a:t> </a:t>
            </a:r>
            <a:r>
              <a:rPr lang="en-US" sz="1500" dirty="0"/>
              <a:t>generates crystal supercell with scaled lattice vectors.</a:t>
            </a:r>
          </a:p>
          <a:p>
            <a:pPr marL="342900" indent="-342900">
              <a:buAutoNum type="arabicParenR"/>
            </a:pPr>
            <a:r>
              <a:rPr lang="en-US" sz="1300" dirty="0"/>
              <a:t>-name Si: diamond cubic structure (space group 227)</a:t>
            </a:r>
          </a:p>
          <a:p>
            <a:pPr marL="342900" indent="-342900">
              <a:buAutoNum type="arabicParenR"/>
            </a:pPr>
            <a:r>
              <a:rPr lang="en-US" sz="1300" dirty="0"/>
              <a:t>-dimension: duplicate to generate the supercell</a:t>
            </a:r>
          </a:p>
          <a:p>
            <a:pPr marL="342900" indent="-342900">
              <a:buAutoNum type="arabicParenR"/>
            </a:pPr>
            <a:r>
              <a:rPr lang="en-US" sz="1300" dirty="0"/>
              <a:t>Stillinger-Weber potential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1D83D3-035A-084E-AE46-1D65A7447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349078"/>
              </p:ext>
            </p:extLst>
          </p:nvPr>
        </p:nvGraphicFramePr>
        <p:xfrm>
          <a:off x="6293643" y="830004"/>
          <a:ext cx="5371074" cy="521416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863175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1166276">
                  <a:extLst>
                    <a:ext uri="{9D8B030D-6E8A-4147-A177-3AD203B41FA5}">
                      <a16:colId xmlns:a16="http://schemas.microsoft.com/office/drawing/2014/main" val="1529396667"/>
                    </a:ext>
                  </a:extLst>
                </a:gridCol>
                <a:gridCol w="1462087">
                  <a:extLst>
                    <a:ext uri="{9D8B030D-6E8A-4147-A177-3AD203B41FA5}">
                      <a16:colId xmlns:a16="http://schemas.microsoft.com/office/drawing/2014/main" val="699767921"/>
                    </a:ext>
                  </a:extLst>
                </a:gridCol>
                <a:gridCol w="1239456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Test 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method/driver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Molecule/Polymer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Structure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grid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Single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2(2)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CCCC (120)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Set Geom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1(3)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Measure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 | 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CCCCCC(C)O [Ar]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Pack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CC(=O)O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Single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Reduced Density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Grow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O CCCO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3(5)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*CC(O)*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5(3) | 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*CC(*)C(=O)O CN(C)C=O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5(5)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Relocation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| 10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 CCCC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Failed Initialization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1(200)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Single Long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*CC(*)C(=O)O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Multi Long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TIP3P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481505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17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SPCE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132977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SPC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7145089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561245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174399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CC(=O)C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156888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CCC(=O)CC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135366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CC(C)(C)C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95267463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24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CC(C)CC(=O)C(C)(C)C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757578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25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 CCCO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37131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[Li+].[F-]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0337126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27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[Na+].[Cl-]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2836952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[Br-].[Mg+2].[Br-]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363856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[K+].[Br-]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822504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 | 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</a:t>
                      </a:r>
                      <a:r>
                        <a:rPr lang="en-US" sz="1000" u="none" strike="noStrike" dirty="0" err="1">
                          <a:effectLst/>
                          <a:latin typeface="+mn-lt"/>
                        </a:rPr>
                        <a:t>Rb</a:t>
                      </a: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+].[Cl-] [Cs+].[Br-]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45233768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31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5 | 5 | 5 | 5 | 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[He] [Ne] [</a:t>
                      </a:r>
                      <a:r>
                        <a:rPr lang="en-US" sz="1000" u="none" strike="noStrike" dirty="0" err="1"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] [Kr] [Xe]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7284892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32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1| 1| 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[Ca+2] [Sr+2] [Ba+2] [Cl-]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30132242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C52ADCC-16B5-524D-B96F-54E333917F4F}"/>
              </a:ext>
            </a:extLst>
          </p:cNvPr>
          <p:cNvSpPr/>
          <p:nvPr/>
        </p:nvSpPr>
        <p:spPr>
          <a:xfrm>
            <a:off x="6293643" y="6050130"/>
            <a:ext cx="5534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</a:rPr>
              <a:t>amorp_bldr_driver.py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/>
              <a:t>as driver unless noted otherwise</a:t>
            </a:r>
          </a:p>
          <a:p>
            <a:r>
              <a:rPr lang="en-US" sz="1100" dirty="0"/>
              <a:t>composition separated by |, repeat unit number inside (), polymerization capping as *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F48F8-F6BA-4A6C-4E85-361BC29B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3434" y="6356350"/>
            <a:ext cx="1050365" cy="365125"/>
          </a:xfrm>
        </p:spPr>
        <p:txBody>
          <a:bodyPr/>
          <a:lstStyle/>
          <a:p>
            <a:fld id="{CF79FC58-3559-EC47-B32E-5EF128B06581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2B8D8D-5F5B-DC84-E15D-D8BA1A44C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569956"/>
              </p:ext>
            </p:extLst>
          </p:nvPr>
        </p:nvGraphicFramePr>
        <p:xfrm>
          <a:off x="453938" y="4815108"/>
          <a:ext cx="5371074" cy="158005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886006720"/>
                    </a:ext>
                  </a:extLst>
                </a:gridCol>
                <a:gridCol w="863175">
                  <a:extLst>
                    <a:ext uri="{9D8B030D-6E8A-4147-A177-3AD203B41FA5}">
                      <a16:colId xmlns:a16="http://schemas.microsoft.com/office/drawing/2014/main" val="60054326"/>
                    </a:ext>
                  </a:extLst>
                </a:gridCol>
                <a:gridCol w="1123192">
                  <a:extLst>
                    <a:ext uri="{9D8B030D-6E8A-4147-A177-3AD203B41FA5}">
                      <a16:colId xmlns:a16="http://schemas.microsoft.com/office/drawing/2014/main" val="122597165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075066524"/>
                    </a:ext>
                  </a:extLst>
                </a:gridCol>
                <a:gridCol w="1315877">
                  <a:extLst>
                    <a:ext uri="{9D8B030D-6E8A-4147-A177-3AD203B41FA5}">
                      <a16:colId xmlns:a16="http://schemas.microsoft.com/office/drawing/2014/main" val="2348975684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Test 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method/driver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Molecule/Polymer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Structure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35203297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xtal_bldr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1x2x3 supercell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 (face centered-cubic)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 Factor 0.95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85597173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"C*.*CC*.C*"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mono,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5994999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"[*:1]C([*:1])([*:1]).*C*"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with multiple stars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5864737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"*C"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terminator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47361288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517180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initiator, terminator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51629923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Relaxation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58104120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(mol num)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1147327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(Press)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41162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026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EF3FB5-AC66-9447-8D17-5430181F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800" y="360755"/>
            <a:ext cx="5808357" cy="617940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/>
              <a:t>Molecular Dynamics</a:t>
            </a:r>
            <a:endParaRPr lang="en-US" sz="4400" i="1" dirty="0"/>
          </a:p>
          <a:p>
            <a:pPr marL="0" indent="0" algn="just">
              <a:buNone/>
            </a:pPr>
            <a:r>
              <a:rPr lang="en-US" sz="1500" i="1" dirty="0" err="1"/>
              <a:t>lammps_driver.py</a:t>
            </a:r>
            <a:r>
              <a:rPr lang="en-US" sz="1500" i="1" dirty="0"/>
              <a:t> </a:t>
            </a:r>
            <a:r>
              <a:rPr lang="en-US" sz="1500" dirty="0"/>
              <a:t>runs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GPU auto-detection on Linux.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-CPU NUM: multiple CPU threads via OPENMP on Linux.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300" dirty="0"/>
          </a:p>
          <a:p>
            <a:pPr marL="0" indent="0">
              <a:buNone/>
            </a:pPr>
            <a:r>
              <a:rPr lang="en-US" sz="1500" i="1" dirty="0" err="1"/>
              <a:t>lmp_log_driver.py</a:t>
            </a:r>
            <a:r>
              <a:rPr lang="en-US" sz="1500" dirty="0"/>
              <a:t> analyzes molecular dynamics log file.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-task: temperature, pairwise energy, molecular energy, total energy, pressure, volume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lmp_traj_driver.py</a:t>
            </a:r>
            <a:r>
              <a:rPr lang="en-US" sz="1500" i="1" dirty="0"/>
              <a:t> </a:t>
            </a:r>
            <a:r>
              <a:rPr lang="en-US" sz="1500" dirty="0"/>
              <a:t>analyzes molecular dynamics trajectory.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-task: structural density, radial distribution function, mean squared displacement &amp; diffusion coefficient, clashes between atoms, coordinates visualization, </a:t>
            </a:r>
            <a:r>
              <a:rPr lang="en-US" sz="1300" dirty="0" err="1"/>
              <a:t>xyz</a:t>
            </a:r>
            <a:r>
              <a:rPr lang="en-US" sz="1300" dirty="0"/>
              <a:t> file writer 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-PYTHON: native python (0), compiled </a:t>
            </a:r>
            <a:r>
              <a:rPr lang="en-US" sz="1300" dirty="0" err="1"/>
              <a:t>Numba</a:t>
            </a:r>
            <a:r>
              <a:rPr lang="en-US" sz="1300" dirty="0"/>
              <a:t> (1), cached </a:t>
            </a:r>
            <a:r>
              <a:rPr lang="en-US" sz="1300" dirty="0" err="1"/>
              <a:t>Numba</a:t>
            </a:r>
            <a:r>
              <a:rPr lang="en-US" sz="1300" dirty="0"/>
              <a:t> (2)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4400" dirty="0"/>
              <a:t>Solid Physics</a:t>
            </a:r>
            <a:endParaRPr lang="en-US" sz="4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5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recip_sp_driver.py</a:t>
            </a:r>
            <a:r>
              <a:rPr 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plots direct and reciprocal lattice of Hexagon (graphene).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</a:t>
            </a:r>
            <a:r>
              <a:rPr lang="en-US" sz="1300" dirty="0" err="1"/>
              <a:t>miller_indices</a:t>
            </a:r>
            <a:r>
              <a:rPr lang="en-US" sz="1300" dirty="0"/>
              <a:t>: Miller Indices defines the plane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dispersion_driver.py</a:t>
            </a:r>
            <a:r>
              <a:rPr lang="en-US" sz="1500" i="1" dirty="0"/>
              <a:t> </a:t>
            </a:r>
            <a:r>
              <a:rPr lang="en-US" sz="1500" dirty="0"/>
              <a:t>calculates and plots phonon dispersion.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-name: Name to retrieve the crystal structure from the database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D0C6FC-6847-BE4F-A9CD-0337C98BE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426406"/>
              </p:ext>
            </p:extLst>
          </p:nvPr>
        </p:nvGraphicFramePr>
        <p:xfrm>
          <a:off x="6385238" y="3036359"/>
          <a:ext cx="5385230" cy="325325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54215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1162572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1542312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  <a:gridCol w="1134020">
                  <a:extLst>
                    <a:ext uri="{9D8B030D-6E8A-4147-A177-3AD203B41FA5}">
                      <a16:colId xmlns:a16="http://schemas.microsoft.com/office/drawing/2014/main" val="2050595233"/>
                    </a:ext>
                  </a:extLst>
                </a:gridCol>
                <a:gridCol w="892111">
                  <a:extLst>
                    <a:ext uri="{9D8B030D-6E8A-4147-A177-3AD203B41FA5}">
                      <a16:colId xmlns:a16="http://schemas.microsoft.com/office/drawing/2014/main" val="3445118199"/>
                    </a:ext>
                  </a:extLst>
                </a:gridCol>
              </a:tblGrid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Test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Driver</a:t>
                      </a:r>
                      <a:r>
                        <a:rPr lang="en-US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Workflow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Comment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dirty="0"/>
                        <a:t>Molecular Dynamics: Single Point Energy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308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r>
                        <a:rPr lang="en-US" sz="11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&amp; </a:t>
                      </a:r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Molecular Dynamics 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OpenMP on </a:t>
                      </a:r>
                      <a:r>
                        <a:rPr lang="en-US" sz="1100" dirty="0"/>
                        <a:t>Ubuntu</a:t>
                      </a:r>
                      <a:r>
                        <a:rPr lang="en-US" sz="1100" u="none" strike="noStrike" dirty="0">
                          <a:effectLst/>
                        </a:rPr>
                        <a:t>) </a:t>
                      </a:r>
                      <a:r>
                        <a:rPr lang="en-US" sz="1100" u="none" strike="noStrike" dirty="0"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en-US" sz="1100" u="none" strike="noStrike" dirty="0">
                          <a:effectLst/>
                        </a:rPr>
                        <a:t> Log Analyzer 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Thermodynamic Data </a:t>
                      </a:r>
                      <a:r>
                        <a:rPr lang="en-US" sz="1100" u="none" strike="noStrike" dirty="0">
                          <a:effectLst/>
                        </a:rPr>
                        <a:t>Analysis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605" marR="5605" marT="5605" marB="0" anchor="ctr"/>
                </a:tc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lmp_traj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RDF, Density, Clash, XYZ, MSD and visualization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datafile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50914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All-pair RDF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RDF within cutoff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Original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Compiled</a:t>
                      </a:r>
                    </a:p>
                  </a:txBody>
                  <a:tcPr marL="5605" marR="5605" marT="5605" marB="0"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Cached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Uncompiled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recip_sp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Real Space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Plane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Norm = 2</a:t>
                      </a:r>
                      <a:r>
                        <a:rPr lang="el-G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π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/ Reciprocal Vector Summation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dispersion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Primitive Cell, Symmetry, Force Constant, K-Path, and Phonon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5605" marR="5605" marT="560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ab_lmp_traj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Ar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Gas, Berendsen NPT (</a:t>
                      </a:r>
                      <a:r>
                        <a:rPr lang="en-US" sz="1100" dirty="0"/>
                        <a:t>GPU on Ubuntu)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Density </a:t>
                      </a:r>
                      <a:r>
                        <a:rPr lang="en-US" sz="1100" u="none" strike="noStrike" dirty="0">
                          <a:effectLst/>
                          <a:sym typeface="Wingdings" pitchFamily="2" charset="2"/>
                        </a:rPr>
                        <a:t> Merge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Single atom and single frame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8295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605" marR="5605" marT="560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mb_lmp_log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 energy hypersurface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Geometry measurement  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cb_lmp_log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Energy vs Scale Factor 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E26658-ADBD-2242-A148-21A827C98FE7}"/>
              </a:ext>
            </a:extLst>
          </p:cNvPr>
          <p:cNvSpPr txBox="1">
            <a:spLocks/>
          </p:cNvSpPr>
          <p:nvPr/>
        </p:nvSpPr>
        <p:spPr>
          <a:xfrm>
            <a:off x="6313903" y="37955"/>
            <a:ext cx="5485894" cy="2939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3900" dirty="0"/>
              <a:t>Decentralized Automation </a:t>
            </a:r>
          </a:p>
          <a:p>
            <a:pPr marL="0" indent="0" algn="just">
              <a:buNone/>
            </a:pPr>
            <a:r>
              <a:rPr lang="en-US" sz="1400" i="1" dirty="0" err="1">
                <a:latin typeface="Calibri" panose="020F0502020204030204" pitchFamily="34" charset="0"/>
              </a:rPr>
              <a:t>ab_lmp_traj_workflow.py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amorphous structure from different seeds, runs simulation, and analyzes the trajectory.</a:t>
            </a:r>
          </a:p>
          <a:p>
            <a:pPr marL="0" indent="0" algn="just">
              <a:buNone/>
            </a:pPr>
            <a:endParaRPr lang="en-US" sz="8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i="1" dirty="0" err="1">
                <a:latin typeface="Calibri" panose="020F0502020204030204" pitchFamily="34" charset="0"/>
              </a:rPr>
              <a:t>mb_lmp_log_workflow.py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molecules with different geometries, calculates single point energy, and analyzes the log file.</a:t>
            </a:r>
          </a:p>
          <a:p>
            <a:pPr marL="0" indent="0" algn="just">
              <a:buNone/>
            </a:pPr>
            <a:endParaRPr lang="en-US" sz="8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cb_lmp_log_workflow.py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builds crystal structure </a:t>
            </a:r>
            <a:r>
              <a:rPr lang="en-US" sz="1400" dirty="0">
                <a:latin typeface="Calibri" panose="020F0502020204030204" pitchFamily="34" charset="0"/>
              </a:rPr>
              <a:t>with scaled lattice vectors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runs simulations, and </a:t>
            </a:r>
            <a:r>
              <a:rPr lang="en-US" sz="1400" dirty="0">
                <a:latin typeface="Calibri" panose="020F0502020204030204" pitchFamily="34" charset="0"/>
              </a:rPr>
              <a:t>analyzes the log file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E2520-E813-389E-1C17-A2B04EC4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00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E983395F-DD1A-D6BB-FB3A-F98030330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683" y="2054780"/>
            <a:ext cx="5486400" cy="411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D3CC966-FBD0-5F88-856B-0220834E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508758" y="1605949"/>
            <a:ext cx="3233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Gridded Amorphous Argon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5FCFF-324F-61E7-69CC-7DEA8AB9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635E0-25D1-4F99-062C-1853B502FBE9}"/>
              </a:ext>
            </a:extLst>
          </p:cNvPr>
          <p:cNvSpPr txBox="1"/>
          <p:nvPr/>
        </p:nvSpPr>
        <p:spPr>
          <a:xfrm>
            <a:off x="2366416" y="2176115"/>
            <a:ext cx="2105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20 min: 100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3C28B7-43A3-3FB3-5C36-D4BF2DE44E38}"/>
              </a:ext>
            </a:extLst>
          </p:cNvPr>
          <p:cNvCxnSpPr/>
          <p:nvPr/>
        </p:nvCxnSpPr>
        <p:spPr>
          <a:xfrm>
            <a:off x="4439989" y="2345392"/>
            <a:ext cx="3026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6608C93-331A-F65F-620B-533A94C75637}"/>
              </a:ext>
            </a:extLst>
          </p:cNvPr>
          <p:cNvSpPr/>
          <p:nvPr/>
        </p:nvSpPr>
        <p:spPr>
          <a:xfrm>
            <a:off x="7223757" y="1609344"/>
            <a:ext cx="3332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Gridded Amorphous Butane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CB42D5-02D1-7A2C-322B-0B2F65AB9DDF}"/>
              </a:ext>
            </a:extLst>
          </p:cNvPr>
          <p:cNvSpPr txBox="1"/>
          <p:nvPr/>
        </p:nvSpPr>
        <p:spPr>
          <a:xfrm>
            <a:off x="9140030" y="2789663"/>
            <a:ext cx="1684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2.82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10 million butane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9CC07-5EBB-9AA5-B931-4ACB79A83F24}"/>
              </a:ext>
            </a:extLst>
          </p:cNvPr>
          <p:cNvCxnSpPr>
            <a:cxnSpLocks/>
          </p:cNvCxnSpPr>
          <p:nvPr/>
        </p:nvCxnSpPr>
        <p:spPr>
          <a:xfrm>
            <a:off x="10365377" y="3374438"/>
            <a:ext cx="190784" cy="672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4C79803-2446-FFEE-A46C-D329BABC594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3830536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E386F-D01B-61C8-CC01-4FB87CC8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96D45E9-9943-DA7D-FD27-C6077CA6C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" y="2057400"/>
            <a:ext cx="5486400" cy="411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15E00C8-7022-A3DD-E2D4-0930D52B8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B15EB-9855-2DBB-E76B-24FFD2FE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EF9FC-DCA4-F8D0-4AFC-D07CAB07C9F2}"/>
              </a:ext>
            </a:extLst>
          </p:cNvPr>
          <p:cNvSpPr/>
          <p:nvPr/>
        </p:nvSpPr>
        <p:spPr>
          <a:xfrm>
            <a:off x="1515291" y="1605949"/>
            <a:ext cx="3050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Packed Amorphous Butane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0181-8DA8-9077-A41A-E5F0ED85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15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5B7D35-656D-2872-5095-C6E37700935A}"/>
              </a:ext>
            </a:extLst>
          </p:cNvPr>
          <p:cNvSpPr/>
          <p:nvPr/>
        </p:nvSpPr>
        <p:spPr>
          <a:xfrm>
            <a:off x="7230291" y="1605949"/>
            <a:ext cx="3050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Grown Amorphous Butane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371B2-9BFC-E961-5590-4CE9647BCE43}"/>
              </a:ext>
            </a:extLst>
          </p:cNvPr>
          <p:cNvSpPr txBox="1"/>
          <p:nvPr/>
        </p:nvSpPr>
        <p:spPr>
          <a:xfrm>
            <a:off x="2263140" y="2171929"/>
            <a:ext cx="21978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4.94 h: 0.4 million CCCC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72B392-ACF9-D213-818C-3CD5C6E424FF}"/>
              </a:ext>
            </a:extLst>
          </p:cNvPr>
          <p:cNvCxnSpPr>
            <a:cxnSpLocks/>
          </p:cNvCxnSpPr>
          <p:nvPr/>
        </p:nvCxnSpPr>
        <p:spPr>
          <a:xfrm>
            <a:off x="4468458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F2FD89-4648-2B78-E696-7A5450448B2F}"/>
              </a:ext>
            </a:extLst>
          </p:cNvPr>
          <p:cNvSpPr txBox="1"/>
          <p:nvPr/>
        </p:nvSpPr>
        <p:spPr>
          <a:xfrm>
            <a:off x="8004638" y="2171929"/>
            <a:ext cx="22075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6.88 h: 0.4 million CCCC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385BF6-D18B-3C71-031C-AD24F72D4112}"/>
              </a:ext>
            </a:extLst>
          </p:cNvPr>
          <p:cNvCxnSpPr>
            <a:cxnSpLocks/>
          </p:cNvCxnSpPr>
          <p:nvPr/>
        </p:nvCxnSpPr>
        <p:spPr>
          <a:xfrm>
            <a:off x="10212189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119E6-1879-2FD7-BD79-0C284E8E58A4}"/>
              </a:ext>
            </a:extLst>
          </p:cNvPr>
          <p:cNvSpPr txBox="1"/>
          <p:nvPr/>
        </p:nvSpPr>
        <p:spPr>
          <a:xfrm>
            <a:off x="4947079" y="6172200"/>
            <a:ext cx="226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C88DE-B7BB-E81D-9920-3949A69CCD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706071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1320-6ABC-DC34-B56E-6DA6270F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1127034-22E1-D4EE-1E57-73891AA7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3925752-ECA0-507A-C833-2EA38A1F1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E1A65-F062-B483-D49D-16EFCB72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ED74D-D530-449B-7201-2FC9752ACAE4}"/>
              </a:ext>
            </a:extLst>
          </p:cNvPr>
          <p:cNvSpPr/>
          <p:nvPr/>
        </p:nvSpPr>
        <p:spPr>
          <a:xfrm>
            <a:off x="1377234" y="1605949"/>
            <a:ext cx="3598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05: Grown Amorphous Polyethylene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2E9CE8-3A4F-2B9E-07DB-3F268E5E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16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36B0A5-AC39-3F45-1A96-AF28B0F4801F}"/>
              </a:ext>
            </a:extLst>
          </p:cNvPr>
          <p:cNvSpPr/>
          <p:nvPr/>
        </p:nvSpPr>
        <p:spPr>
          <a:xfrm>
            <a:off x="7878931" y="1605949"/>
            <a:ext cx="2226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06: Trajectory Density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007EF-A178-053A-2693-C95D32C2BBAC}"/>
              </a:ext>
            </a:extLst>
          </p:cNvPr>
          <p:cNvSpPr txBox="1"/>
          <p:nvPr/>
        </p:nvSpPr>
        <p:spPr>
          <a:xfrm>
            <a:off x="3180801" y="2271175"/>
            <a:ext cx="1771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22.59 h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20,000 (−CH</a:t>
            </a:r>
            <a:r>
              <a:rPr lang="en-US" sz="1400" baseline="-25000" dirty="0">
                <a:solidFill>
                  <a:srgbClr val="C00000"/>
                </a:solidFill>
              </a:rPr>
              <a:t>2</a:t>
            </a:r>
            <a:r>
              <a:rPr lang="en-US" sz="1400" dirty="0">
                <a:solidFill>
                  <a:srgbClr val="C00000"/>
                </a:solidFill>
              </a:rPr>
              <a:t>−)</a:t>
            </a:r>
            <a:r>
              <a:rPr lang="en-US" sz="1400" baseline="-25000" dirty="0">
                <a:solidFill>
                  <a:srgbClr val="C00000"/>
                </a:solidFill>
              </a:rPr>
              <a:t>100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2029C8-01A6-6519-F107-1103F0286A66}"/>
              </a:ext>
            </a:extLst>
          </p:cNvPr>
          <p:cNvCxnSpPr>
            <a:cxnSpLocks/>
          </p:cNvCxnSpPr>
          <p:nvPr/>
        </p:nvCxnSpPr>
        <p:spPr>
          <a:xfrm flipV="1">
            <a:off x="4517758" y="2434590"/>
            <a:ext cx="217848" cy="981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25302-C87F-AFE3-0A94-997E1B1DF4C6}"/>
              </a:ext>
            </a:extLst>
          </p:cNvPr>
          <p:cNvSpPr txBox="1"/>
          <p:nvPr/>
        </p:nvSpPr>
        <p:spPr>
          <a:xfrm>
            <a:off x="9668656" y="3065359"/>
            <a:ext cx="1397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2 s / 200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4FD964-C081-C9AB-CF9B-3D9E30989738}"/>
              </a:ext>
            </a:extLst>
          </p:cNvPr>
          <p:cNvCxnSpPr>
            <a:cxnSpLocks/>
          </p:cNvCxnSpPr>
          <p:nvPr/>
        </p:nvCxnSpPr>
        <p:spPr>
          <a:xfrm flipV="1">
            <a:off x="10546302" y="2707579"/>
            <a:ext cx="96714" cy="2111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4AA54D-E7D2-7BC0-A470-182B76716D25}"/>
              </a:ext>
            </a:extLst>
          </p:cNvPr>
          <p:cNvSpPr txBox="1"/>
          <p:nvPr/>
        </p:nvSpPr>
        <p:spPr>
          <a:xfrm>
            <a:off x="1915015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88CB5-E31C-D9C7-4BCE-560227EFF033}"/>
              </a:ext>
            </a:extLst>
          </p:cNvPr>
          <p:cNvSpPr txBox="1"/>
          <p:nvPr/>
        </p:nvSpPr>
        <p:spPr>
          <a:xfrm>
            <a:off x="7966712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4727FF-8583-4C47-70C0-F1A2E486AC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133385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58E57-49B3-89B2-583A-2356600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AFEB8F6-2B28-75A4-CCA2-6E929B740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4780"/>
            <a:ext cx="5486400" cy="411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08EDF4-2B81-DD75-0AB9-1AE6AB620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D450C-4C4C-22C0-180F-91A9E8BC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24479-EE2D-BDAA-C893-D2C616186633}"/>
              </a:ext>
            </a:extLst>
          </p:cNvPr>
          <p:cNvSpPr/>
          <p:nvPr/>
        </p:nvSpPr>
        <p:spPr>
          <a:xfrm>
            <a:off x="1789612" y="1605949"/>
            <a:ext cx="2495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Trajectory XYZ writer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402DEC-C644-796D-0A16-9BEA4CBD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17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1F55DB-5D78-B208-80F7-232F7F98D263}"/>
              </a:ext>
            </a:extLst>
          </p:cNvPr>
          <p:cNvSpPr/>
          <p:nvPr/>
        </p:nvSpPr>
        <p:spPr>
          <a:xfrm>
            <a:off x="7520151" y="1605949"/>
            <a:ext cx="2609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Trajectory HTML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0BAB78-9B73-510C-3F19-A1F9C974F1ED}"/>
              </a:ext>
            </a:extLst>
          </p:cNvPr>
          <p:cNvSpPr txBox="1"/>
          <p:nvPr/>
        </p:nvSpPr>
        <p:spPr>
          <a:xfrm>
            <a:off x="3187340" y="3601641"/>
            <a:ext cx="2105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0.65 min / 200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C7382D-E7AB-DE91-256A-9F618BFBD150}"/>
              </a:ext>
            </a:extLst>
          </p:cNvPr>
          <p:cNvCxnSpPr>
            <a:cxnSpLocks/>
          </p:cNvCxnSpPr>
          <p:nvPr/>
        </p:nvCxnSpPr>
        <p:spPr>
          <a:xfrm>
            <a:off x="4851095" y="3901858"/>
            <a:ext cx="145446" cy="692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3EE783-DE05-12B6-9B0A-0E15AE8A2624}"/>
              </a:ext>
            </a:extLst>
          </p:cNvPr>
          <p:cNvSpPr txBox="1"/>
          <p:nvPr/>
        </p:nvSpPr>
        <p:spPr>
          <a:xfrm>
            <a:off x="9123929" y="2280436"/>
            <a:ext cx="1593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26.37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3,000 frames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409C7-A819-2F35-5761-CA8D5E66E49C}"/>
              </a:ext>
            </a:extLst>
          </p:cNvPr>
          <p:cNvCxnSpPr>
            <a:cxnSpLocks/>
          </p:cNvCxnSpPr>
          <p:nvPr/>
        </p:nvCxnSpPr>
        <p:spPr>
          <a:xfrm>
            <a:off x="10430438" y="2572823"/>
            <a:ext cx="150001" cy="1162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4496F1-10A6-3267-1698-BE862A2A01BE}"/>
              </a:ext>
            </a:extLst>
          </p:cNvPr>
          <p:cNvSpPr txBox="1"/>
          <p:nvPr/>
        </p:nvSpPr>
        <p:spPr>
          <a:xfrm>
            <a:off x="4944292" y="6172200"/>
            <a:ext cx="2253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8E5B39-A892-6F37-A967-98C53494D89C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429428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80F29-4C1E-E8CC-D177-8DD57332F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3EAECA1-07DD-6CE6-DCAE-A9116E75A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3A89CCB-1BC3-06FC-7C11-193734E92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E6313B-5FAB-EAC8-2FC7-CBA5ADDA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E008B3-D38B-4511-E150-141D27F12B6C}"/>
              </a:ext>
            </a:extLst>
          </p:cNvPr>
          <p:cNvSpPr/>
          <p:nvPr/>
        </p:nvSpPr>
        <p:spPr>
          <a:xfrm>
            <a:off x="1072054" y="1605949"/>
            <a:ext cx="4099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Trajectory Radial Distribution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9D3AF-0176-86E0-42DF-BAD81E51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18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9176A4-2C3A-D45D-A91A-69A0EFE5F095}"/>
              </a:ext>
            </a:extLst>
          </p:cNvPr>
          <p:cNvSpPr/>
          <p:nvPr/>
        </p:nvSpPr>
        <p:spPr>
          <a:xfrm>
            <a:off x="7478354" y="1605949"/>
            <a:ext cx="266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Trajectory clash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82A0A-F48B-56E4-32F8-1CAB0775DF51}"/>
              </a:ext>
            </a:extLst>
          </p:cNvPr>
          <p:cNvSpPr txBox="1"/>
          <p:nvPr/>
        </p:nvSpPr>
        <p:spPr>
          <a:xfrm>
            <a:off x="4922943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925CF-5C4B-8C58-24DC-2A93439C4572}"/>
              </a:ext>
            </a:extLst>
          </p:cNvPr>
          <p:cNvSpPr txBox="1"/>
          <p:nvPr/>
        </p:nvSpPr>
        <p:spPr>
          <a:xfrm>
            <a:off x="3431176" y="4194492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6.23 min / 191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4671A1-7579-9E67-1F76-65AB617A4D12}"/>
              </a:ext>
            </a:extLst>
          </p:cNvPr>
          <p:cNvSpPr txBox="1"/>
          <p:nvPr/>
        </p:nvSpPr>
        <p:spPr>
          <a:xfrm>
            <a:off x="9148353" y="4288109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7.05 min / 190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488699-D909-1B94-1E18-13B4758CA1AE}"/>
              </a:ext>
            </a:extLst>
          </p:cNvPr>
          <p:cNvCxnSpPr>
            <a:cxnSpLocks/>
          </p:cNvCxnSpPr>
          <p:nvPr/>
        </p:nvCxnSpPr>
        <p:spPr>
          <a:xfrm flipV="1">
            <a:off x="4810112" y="3725530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42DF715-FDF1-B205-E22D-D0A16F420A0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F7A04B-7DE4-2636-5E47-2661759634CA}"/>
              </a:ext>
            </a:extLst>
          </p:cNvPr>
          <p:cNvCxnSpPr>
            <a:cxnSpLocks/>
          </p:cNvCxnSpPr>
          <p:nvPr/>
        </p:nvCxnSpPr>
        <p:spPr>
          <a:xfrm flipV="1">
            <a:off x="10516612" y="3857483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752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B54B7-3989-D0DC-ACE7-087B02E23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9DD51C2-6B9E-8424-970F-6B8209D23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2A20A-2934-4874-EAF0-EEB3C808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A2E31-EBF7-C337-18EF-000D2CC41FAB}"/>
              </a:ext>
            </a:extLst>
          </p:cNvPr>
          <p:cNvSpPr/>
          <p:nvPr/>
        </p:nvSpPr>
        <p:spPr>
          <a:xfrm>
            <a:off x="969264" y="1605949"/>
            <a:ext cx="4238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Trajectory Mean Squared Displacement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71319D-8E59-A016-A0F7-B2858529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7B683-D4B8-BBC2-45F4-370D69F9A9C4}"/>
              </a:ext>
            </a:extLst>
          </p:cNvPr>
          <p:cNvSpPr txBox="1"/>
          <p:nvPr/>
        </p:nvSpPr>
        <p:spPr>
          <a:xfrm>
            <a:off x="1970758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5F3AEE-3907-0594-3025-7E078A484E00}"/>
              </a:ext>
            </a:extLst>
          </p:cNvPr>
          <p:cNvCxnSpPr>
            <a:cxnSpLocks/>
          </p:cNvCxnSpPr>
          <p:nvPr/>
        </p:nvCxnSpPr>
        <p:spPr>
          <a:xfrm>
            <a:off x="4944294" y="4204364"/>
            <a:ext cx="77499" cy="776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397244-1178-38FA-688E-42594C86C3F7}"/>
              </a:ext>
            </a:extLst>
          </p:cNvPr>
          <p:cNvSpPr txBox="1"/>
          <p:nvPr/>
        </p:nvSpPr>
        <p:spPr>
          <a:xfrm>
            <a:off x="3516079" y="3942754"/>
            <a:ext cx="1822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2.68 min / 264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5201B-FB61-42C1-DD2E-481489450FA1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61847F2-8034-942C-F813-5F44155A7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10372"/>
              </p:ext>
            </p:extLst>
          </p:nvPr>
        </p:nvGraphicFramePr>
        <p:xfrm>
          <a:off x="6602070" y="2249271"/>
          <a:ext cx="475488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2883161906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801583462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436171079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145206307"/>
                    </a:ext>
                  </a:extLst>
                </a:gridCol>
              </a:tblGrid>
              <a:tr h="3657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Name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Duration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21768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macOS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Ubuntu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28792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00:01:03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00:00:27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0292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00:02:14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00:01:06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7289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44:31:48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69:21:38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4600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Scientific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17:44:31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09:52:40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546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23609B-D1AB-986B-D54B-D7B582FD02E4}"/>
              </a:ext>
            </a:extLst>
          </p:cNvPr>
          <p:cNvSpPr txBox="1"/>
          <p:nvPr/>
        </p:nvSpPr>
        <p:spPr>
          <a:xfrm>
            <a:off x="6515571" y="4761625"/>
            <a:ext cx="49880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Performance Test: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Serial by –CPU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Params Threshold: 3E7 (01), 14E3(05), 3E3 (08)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Ubuntu Failed Param: 2E7 (01), 1E7 (02), 12E3 (05), 25E2 (08)</a:t>
            </a:r>
          </a:p>
        </p:txBody>
      </p:sp>
    </p:spTree>
    <p:extLst>
      <p:ext uri="{BB962C8B-B14F-4D97-AF65-F5344CB8AC3E}">
        <p14:creationId xmlns:p14="http://schemas.microsoft.com/office/powerpoint/2010/main" val="907613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BF32-5317-534C-8BE4-58EF899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BSD 3-Clause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98CB3-347C-6A40-A202-223224B93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000" dirty="0"/>
              <a:t>Allow redistribution in any forms, with or without modification.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dirty="0"/>
              <a:t>In short:</a:t>
            </a:r>
          </a:p>
          <a:p>
            <a:pPr marL="514350" indent="-514350">
              <a:buAutoNum type="arabicParenR"/>
            </a:pPr>
            <a:r>
              <a:rPr lang="en-US" dirty="0"/>
              <a:t>The general BSD 3-Clause copyright allows </a:t>
            </a:r>
            <a:r>
              <a:rPr lang="en-US" b="1" dirty="0"/>
              <a:t>similar redistribution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dirty="0"/>
              <a:t>The software is provided as is and in </a:t>
            </a:r>
            <a:r>
              <a:rPr lang="en-US" b="1" dirty="0"/>
              <a:t>no event </a:t>
            </a:r>
            <a:r>
              <a:rPr lang="en-US" dirty="0"/>
              <a:t>shall the copyright holder or contributors </a:t>
            </a:r>
            <a:r>
              <a:rPr lang="en-US" b="1" dirty="0"/>
              <a:t>be liable for any damages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b="1" dirty="0"/>
              <a:t>Neither </a:t>
            </a:r>
            <a:r>
              <a:rPr lang="en-US" dirty="0"/>
              <a:t>the name of the </a:t>
            </a:r>
            <a:r>
              <a:rPr lang="en-US" b="1" dirty="0"/>
              <a:t>copyright</a:t>
            </a:r>
            <a:r>
              <a:rPr lang="en-US" dirty="0"/>
              <a:t> </a:t>
            </a:r>
            <a:r>
              <a:rPr lang="en-US" b="1" dirty="0"/>
              <a:t>holder</a:t>
            </a:r>
            <a:r>
              <a:rPr lang="en-US" dirty="0"/>
              <a:t> </a:t>
            </a:r>
            <a:r>
              <a:rPr lang="en-US" b="1" dirty="0"/>
              <a:t>nor</a:t>
            </a:r>
            <a:r>
              <a:rPr lang="en-US" dirty="0"/>
              <a:t> the names of its </a:t>
            </a:r>
            <a:r>
              <a:rPr lang="en-US" b="1" dirty="0"/>
              <a:t>contributors</a:t>
            </a:r>
            <a:r>
              <a:rPr lang="en-US" dirty="0"/>
              <a:t> may be used to </a:t>
            </a:r>
            <a:r>
              <a:rPr lang="en-US" b="1" dirty="0"/>
              <a:t>endorse</a:t>
            </a:r>
            <a:r>
              <a:rPr lang="en-US" dirty="0"/>
              <a:t> </a:t>
            </a:r>
            <a:r>
              <a:rPr lang="en-US" b="1" dirty="0"/>
              <a:t>or promote products derived</a:t>
            </a:r>
            <a:r>
              <a:rPr lang="en-US" dirty="0"/>
              <a:t> from this software </a:t>
            </a:r>
            <a:r>
              <a:rPr lang="en-US" b="1" dirty="0"/>
              <a:t>without specific prior written permission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Full Information in </a:t>
            </a:r>
            <a:r>
              <a:rPr lang="en-US" sz="2400" i="1" u="sng" dirty="0">
                <a:solidFill>
                  <a:schemeClr val="accent1"/>
                </a:solidFill>
              </a:rPr>
              <a:t>https://</a:t>
            </a:r>
            <a:r>
              <a:rPr lang="en-US" sz="2400" i="1" u="sng" dirty="0" err="1">
                <a:solidFill>
                  <a:schemeClr val="accent1"/>
                </a:solidFill>
              </a:rPr>
              <a:t>github.com</a:t>
            </a:r>
            <a:r>
              <a:rPr lang="en-US" sz="2400" i="1" u="sng" dirty="0">
                <a:solidFill>
                  <a:schemeClr val="accent1"/>
                </a:solidFill>
              </a:rPr>
              <a:t>/zhteg4pvt/</a:t>
            </a:r>
            <a:r>
              <a:rPr lang="en-US" sz="2400" i="1" u="sng" dirty="0" err="1">
                <a:solidFill>
                  <a:schemeClr val="accent1"/>
                </a:solidFill>
              </a:rPr>
              <a:t>nemd</a:t>
            </a:r>
            <a:r>
              <a:rPr lang="en-US" sz="2400" i="1" u="sng" dirty="0">
                <a:solidFill>
                  <a:schemeClr val="accent1"/>
                </a:solidFill>
              </a:rPr>
              <a:t>/tree/main/LICENSE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FF44F-EF16-7C56-017A-21B58186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28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10AC05E-9076-4B51-E1E0-0C0453A2F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1E7B7B1-CBD6-A9BE-E078-538C2E7FE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9436" y="1344168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88FE3-FC9F-C19C-4839-C34F1FAD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945759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Methane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DB40E-1633-0DB7-2003-8FB8D00407E7}"/>
              </a:ext>
            </a:extLst>
          </p:cNvPr>
          <p:cNvSpPr txBox="1"/>
          <p:nvPr/>
        </p:nvSpPr>
        <p:spPr>
          <a:xfrm>
            <a:off x="2945221" y="4143492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0.660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0.657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5D4F07-6067-4732-9809-ACCD8FCE3EF2}"/>
              </a:ext>
            </a:extLst>
          </p:cNvPr>
          <p:cNvSpPr txBox="1"/>
          <p:nvPr/>
        </p:nvSpPr>
        <p:spPr>
          <a:xfrm>
            <a:off x="3805311" y="92377"/>
            <a:ext cx="8273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/wiki/Methane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/ethane-C2H6-density-specific-weight-temperature-pressure-d_2088.html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5F3B4B-B5EB-80B8-9255-4F82A650BA20}"/>
              </a:ext>
            </a:extLst>
          </p:cNvPr>
          <p:cNvSpPr/>
          <p:nvPr/>
        </p:nvSpPr>
        <p:spPr>
          <a:xfrm>
            <a:off x="3331024" y="5569296"/>
            <a:ext cx="67012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using different random seeds:</a:t>
            </a:r>
          </a:p>
          <a:p>
            <a:r>
              <a:rPr lang="en-US" sz="1600" dirty="0"/>
              <a:t>  a) Amorphous builder at a density of  0.5 g/cm</a:t>
            </a:r>
            <a:r>
              <a:rPr lang="en-US" sz="1600" baseline="30000" dirty="0"/>
              <a:t>3</a:t>
            </a:r>
            <a:r>
              <a:rPr lang="en-US" sz="1600" dirty="0"/>
              <a:t> or 0.004 g/cm</a:t>
            </a:r>
            <a:r>
              <a:rPr lang="en-US" sz="1600" baseline="30000" dirty="0"/>
              <a:t>3</a:t>
            </a:r>
            <a:endParaRPr lang="en-US" sz="1600" dirty="0"/>
          </a:p>
          <a:p>
            <a:r>
              <a:rPr lang="en-US" sz="1600" dirty="0"/>
              <a:t>  b) Molecular dynamics (Berendsen at 300 K and 1 atm)</a:t>
            </a:r>
          </a:p>
          <a:p>
            <a:r>
              <a:rPr lang="en-US" sz="1600" dirty="0"/>
              <a:t>  c) Density analysis of trajectory frames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4B9C49-0B6C-04BE-606F-82A7C1A5B15A}"/>
              </a:ext>
            </a:extLst>
          </p:cNvPr>
          <p:cNvSpPr/>
          <p:nvPr/>
        </p:nvSpPr>
        <p:spPr>
          <a:xfrm>
            <a:off x="7882287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Ethane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833EEC-07BD-F268-B56F-11E746DFB440}"/>
              </a:ext>
            </a:extLst>
          </p:cNvPr>
          <p:cNvSpPr txBox="1"/>
          <p:nvPr/>
        </p:nvSpPr>
        <p:spPr>
          <a:xfrm>
            <a:off x="8782493" y="4100959"/>
            <a:ext cx="2528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1.038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1.214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</p:spTree>
    <p:extLst>
      <p:ext uri="{BB962C8B-B14F-4D97-AF65-F5344CB8AC3E}">
        <p14:creationId xmlns:p14="http://schemas.microsoft.com/office/powerpoint/2010/main" val="3383553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7DE7-7483-9AF0-5FE8-063E32509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40B03A5-DCFB-92C1-EA9E-507B673A0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4168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B38053A-F9A9-D551-05B4-D30FD6641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4168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0673A1-8B69-F1A6-D4BD-BFB442C5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690A-6067-38D1-4944-78301D5426F4}"/>
              </a:ext>
            </a:extLst>
          </p:cNvPr>
          <p:cNvSpPr/>
          <p:nvPr/>
        </p:nvSpPr>
        <p:spPr>
          <a:xfrm>
            <a:off x="1945759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Propane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8E68F-7B70-B644-FC47-F2CE559EAF77}"/>
              </a:ext>
            </a:extLst>
          </p:cNvPr>
          <p:cNvSpPr txBox="1"/>
          <p:nvPr/>
        </p:nvSpPr>
        <p:spPr>
          <a:xfrm>
            <a:off x="2796363" y="3683793"/>
            <a:ext cx="2764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1.267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1.808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(0 °C, 101.3 kPa from ref)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37EC8-76C5-C5A7-E477-7BBA1C773D4C}"/>
              </a:ext>
            </a:extLst>
          </p:cNvPr>
          <p:cNvSpPr txBox="1"/>
          <p:nvPr/>
        </p:nvSpPr>
        <p:spPr>
          <a:xfrm>
            <a:off x="4241409" y="78309"/>
            <a:ext cx="78371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/wiki/Propane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/butane-density-specific-weight-temperature-pressure-d_2080.html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E75967-68FB-0C26-968A-E616DEC11444}"/>
              </a:ext>
            </a:extLst>
          </p:cNvPr>
          <p:cNvSpPr/>
          <p:nvPr/>
        </p:nvSpPr>
        <p:spPr>
          <a:xfrm>
            <a:off x="7882287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Butane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B581A0-F9C0-1EC2-A6C8-0A270A1A4365}"/>
              </a:ext>
            </a:extLst>
          </p:cNvPr>
          <p:cNvSpPr txBox="1"/>
          <p:nvPr/>
        </p:nvSpPr>
        <p:spPr>
          <a:xfrm>
            <a:off x="8610600" y="3686901"/>
            <a:ext cx="2681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1.359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2.400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0B06A9-D6EB-3701-23B7-8B02DC3E8F44}"/>
              </a:ext>
            </a:extLst>
          </p:cNvPr>
          <p:cNvSpPr/>
          <p:nvPr/>
        </p:nvSpPr>
        <p:spPr>
          <a:xfrm>
            <a:off x="1652952" y="5924039"/>
            <a:ext cx="92545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Amorphous builder (0.002 g/cm</a:t>
            </a:r>
            <a:r>
              <a:rPr lang="en-US" sz="1600" baseline="30000" dirty="0"/>
              <a:t>3</a:t>
            </a:r>
            <a:r>
              <a:rPr lang="en-US" sz="1600" dirty="0"/>
              <a:t>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Molecular Dynamics (Berendsen at 300 K and 1 atm)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Density Analysis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C0A759-DE7A-4C1D-0E6D-AB884959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3234113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398D2-8944-0FDC-3F4C-6BAD74645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FDCDC9A3-EB80-2794-F770-71381D9D0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AF4EDD5-E6DD-D295-F6E1-22846C5A2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95FF0B-CBBB-3DFF-1122-75C0C202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CC8BF-39B5-BDA1-4A5E-17FCB9031092}"/>
              </a:ext>
            </a:extLst>
          </p:cNvPr>
          <p:cNvSpPr txBox="1"/>
          <p:nvPr/>
        </p:nvSpPr>
        <p:spPr>
          <a:xfrm>
            <a:off x="6985592" y="106445"/>
            <a:ext cx="5092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macro.lsu.edu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HowTo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/solvents/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hexane.htm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www.vip-ltd.co.uk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/Expansion/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Density_Of_Water_Tables.pdf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E9B2A-D5D4-B6A5-0640-DBB5E4DCB328}"/>
              </a:ext>
            </a:extLst>
          </p:cNvPr>
          <p:cNvSpPr txBox="1"/>
          <p:nvPr/>
        </p:nvSpPr>
        <p:spPr>
          <a:xfrm>
            <a:off x="2938147" y="1741904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0.6372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0.6548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4D995-C7CA-6349-334F-FE4C02F9C0C4}"/>
              </a:ext>
            </a:extLst>
          </p:cNvPr>
          <p:cNvSpPr txBox="1"/>
          <p:nvPr/>
        </p:nvSpPr>
        <p:spPr>
          <a:xfrm>
            <a:off x="8080760" y="3125657"/>
            <a:ext cx="3026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0.9702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0.9971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AE90E8-D32F-DFA2-9A2C-5B2068B06B99}"/>
              </a:ext>
            </a:extLst>
          </p:cNvPr>
          <p:cNvSpPr/>
          <p:nvPr/>
        </p:nvSpPr>
        <p:spPr>
          <a:xfrm>
            <a:off x="2076894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Hexane Liquid Density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C705CE-FEBF-539D-9C25-3B5E86883E79}"/>
              </a:ext>
            </a:extLst>
          </p:cNvPr>
          <p:cNvSpPr/>
          <p:nvPr/>
        </p:nvSpPr>
        <p:spPr>
          <a:xfrm>
            <a:off x="7769688" y="1280160"/>
            <a:ext cx="3026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SPC Water Liquid Density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5D8862-A3E6-D867-B45A-6D92C621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3C152-6C2C-95A3-1C98-93982D30AF6D}"/>
              </a:ext>
            </a:extLst>
          </p:cNvPr>
          <p:cNvSpPr txBox="1"/>
          <p:nvPr/>
        </p:nvSpPr>
        <p:spPr>
          <a:xfrm>
            <a:off x="3548746" y="5635051"/>
            <a:ext cx="55495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4 or 2 independent runs using different random seeds:</a:t>
            </a:r>
          </a:p>
          <a:p>
            <a:r>
              <a:rPr lang="en-US" sz="1600" dirty="0"/>
              <a:t>  a) Amorphous builder at a density of 0.6548 g/cm</a:t>
            </a:r>
            <a:r>
              <a:rPr lang="en-US" sz="1600" baseline="30000" dirty="0"/>
              <a:t>3 </a:t>
            </a:r>
            <a:r>
              <a:rPr lang="en-US" sz="1600" dirty="0"/>
              <a:t>or 0.8 g/cm</a:t>
            </a:r>
            <a:r>
              <a:rPr lang="en-US" sz="1600" baseline="30000" dirty="0"/>
              <a:t>3 </a:t>
            </a:r>
          </a:p>
          <a:p>
            <a:r>
              <a:rPr lang="en-US" sz="1600" dirty="0"/>
              <a:t>  b) Molecular dynamics (MTK at 300 K and 1 atm)</a:t>
            </a:r>
          </a:p>
          <a:p>
            <a:r>
              <a:rPr lang="en-US" sz="1600" dirty="0"/>
              <a:t>  c) Density analysis</a:t>
            </a:r>
          </a:p>
        </p:txBody>
      </p:sp>
    </p:spTree>
    <p:extLst>
      <p:ext uri="{BB962C8B-B14F-4D97-AF65-F5344CB8AC3E}">
        <p14:creationId xmlns:p14="http://schemas.microsoft.com/office/powerpoint/2010/main" val="1899674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DDC3-EDBB-B67C-976C-334B6938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D339597-1BDD-FAE1-6975-61BC377C6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619593-768D-7993-8C16-259A2B32F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7B4C6-CF19-CC8F-53C9-27FB11E7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AE156-6C35-652E-FE86-F6476BFA8738}"/>
              </a:ext>
            </a:extLst>
          </p:cNvPr>
          <p:cNvSpPr txBox="1"/>
          <p:nvPr/>
        </p:nvSpPr>
        <p:spPr>
          <a:xfrm>
            <a:off x="8610600" y="106445"/>
            <a:ext cx="34679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F742BD-FC97-F6AE-7D1A-016E4318DD0D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D4351-34A9-E409-A92F-45EB1A1CD4ED}"/>
              </a:ext>
            </a:extLst>
          </p:cNvPr>
          <p:cNvSpPr/>
          <p:nvPr/>
        </p:nvSpPr>
        <p:spPr>
          <a:xfrm>
            <a:off x="2907792" y="1280160"/>
            <a:ext cx="6046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SPC Water Liquid Density and Mean Squared Displacement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567D76-EA5F-B335-8BBD-C2EF2AC4E49E}"/>
              </a:ext>
            </a:extLst>
          </p:cNvPr>
          <p:cNvSpPr/>
          <p:nvPr/>
        </p:nvSpPr>
        <p:spPr>
          <a:xfrm>
            <a:off x="2589044" y="2699039"/>
            <a:ext cx="483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0393E8-3BBB-DA1C-7D40-A38AA669F2B4}"/>
              </a:ext>
            </a:extLst>
          </p:cNvPr>
          <p:cNvSpPr/>
          <p:nvPr/>
        </p:nvSpPr>
        <p:spPr>
          <a:xfrm>
            <a:off x="1323305" y="479011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4E85E-3213-9DB9-7CEA-03F192A31513}"/>
              </a:ext>
            </a:extLst>
          </p:cNvPr>
          <p:cNvSpPr/>
          <p:nvPr/>
        </p:nvSpPr>
        <p:spPr>
          <a:xfrm>
            <a:off x="1603321" y="3831458"/>
            <a:ext cx="1123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6CD81-7908-A9C1-3FAE-BFD934364E93}"/>
              </a:ext>
            </a:extLst>
          </p:cNvPr>
          <p:cNvSpPr/>
          <p:nvPr/>
        </p:nvSpPr>
        <p:spPr>
          <a:xfrm>
            <a:off x="1678958" y="2866555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69642A-2594-A4E0-215F-1E6241B7CA06}"/>
              </a:ext>
            </a:extLst>
          </p:cNvPr>
          <p:cNvSpPr/>
          <p:nvPr/>
        </p:nvSpPr>
        <p:spPr>
          <a:xfrm>
            <a:off x="3806459" y="2691400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75AB2D-A9ED-95A3-19A5-27918FA6F79E}"/>
              </a:ext>
            </a:extLst>
          </p:cNvPr>
          <p:cNvSpPr/>
          <p:nvPr/>
        </p:nvSpPr>
        <p:spPr>
          <a:xfrm>
            <a:off x="4644721" y="269298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805CDB-CC75-E405-5980-B648AA9BF4EE}"/>
              </a:ext>
            </a:extLst>
          </p:cNvPr>
          <p:cNvSpPr txBox="1"/>
          <p:nvPr/>
        </p:nvSpPr>
        <p:spPr>
          <a:xfrm>
            <a:off x="2183960" y="3126085"/>
            <a:ext cx="32811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a) NVT from low to target temp</a:t>
            </a:r>
          </a:p>
          <a:p>
            <a:r>
              <a:rPr lang="en-US" sz="1600" dirty="0"/>
              <a:t>b) Deform the box to match the press</a:t>
            </a:r>
          </a:p>
          <a:p>
            <a:r>
              <a:rPr lang="en-US" sz="1600" dirty="0"/>
              <a:t>c) NVT relaxation</a:t>
            </a:r>
          </a:p>
          <a:p>
            <a:r>
              <a:rPr lang="en-US" sz="1600" dirty="0"/>
              <a:t>d) NPT at target press and temp</a:t>
            </a:r>
          </a:p>
          <a:p>
            <a:r>
              <a:rPr lang="en-US" sz="1600" dirty="0"/>
              <a:t>e) Average the box</a:t>
            </a:r>
          </a:p>
          <a:p>
            <a:r>
              <a:rPr lang="en-US" sz="1600" dirty="0"/>
              <a:t>f) NVT relaxation</a:t>
            </a:r>
          </a:p>
          <a:p>
            <a:r>
              <a:rPr lang="en-US" sz="1600" dirty="0"/>
              <a:t>g) NVE production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BD342A-643D-BAC5-60B7-635B5DBF0199}"/>
              </a:ext>
            </a:extLst>
          </p:cNvPr>
          <p:cNvSpPr/>
          <p:nvPr/>
        </p:nvSpPr>
        <p:spPr>
          <a:xfrm>
            <a:off x="3986573" y="2689171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10A137-677F-BD23-7F0C-FE0F8B8A64B2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86BBA-1872-D238-6440-E2A678354A99}"/>
              </a:ext>
            </a:extLst>
          </p:cNvPr>
          <p:cNvSpPr txBox="1"/>
          <p:nvPr/>
        </p:nvSpPr>
        <p:spPr>
          <a:xfrm>
            <a:off x="8792308" y="4202690"/>
            <a:ext cx="2512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4.17e-05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4.32e-05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1FCA7-66B5-B72B-9738-B144355C32BE}"/>
              </a:ext>
            </a:extLst>
          </p:cNvPr>
          <p:cNvSpPr txBox="1"/>
          <p:nvPr/>
        </p:nvSpPr>
        <p:spPr>
          <a:xfrm>
            <a:off x="3601331" y="1759380"/>
            <a:ext cx="20399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0.970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0.972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atm)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endParaRPr lang="en-US" sz="16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494EE25-0A8C-D371-5807-3A33B2C7B917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6D96A-8E98-2483-E80E-31B6FE5B5316}"/>
              </a:ext>
            </a:extLst>
          </p:cNvPr>
          <p:cNvSpPr txBox="1"/>
          <p:nvPr/>
        </p:nvSpPr>
        <p:spPr>
          <a:xfrm>
            <a:off x="9580950" y="6420424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612ED4-EFFE-9E58-1713-435AF923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4095197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A0F3-D761-B5DC-4B26-626FBEA17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36E4EBCA-A908-71B8-FFA1-839DE2B42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47DAD69-F5E8-F714-4230-F1B599F84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28225E-BF89-BCF0-A2F9-489BE48A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BE483-6091-18BB-D4A3-EB39F97FF52C}"/>
              </a:ext>
            </a:extLst>
          </p:cNvPr>
          <p:cNvSpPr txBox="1"/>
          <p:nvPr/>
        </p:nvSpPr>
        <p:spPr>
          <a:xfrm>
            <a:off x="8610600" y="106445"/>
            <a:ext cx="3467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2BF3F8-93FB-D754-2807-8C4330CE5D22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4 ...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527E0F-A0C5-57DC-EEFB-4C1E7214E04B}"/>
              </a:ext>
            </a:extLst>
          </p:cNvPr>
          <p:cNvSpPr/>
          <p:nvPr/>
        </p:nvSpPr>
        <p:spPr>
          <a:xfrm>
            <a:off x="2912015" y="1280160"/>
            <a:ext cx="6112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SPCE Water Liquid Density and Mean Squared Displacement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D22D81-BDAD-E937-C553-3FB4045D6FB5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0B5F8E-2FA1-6679-BD2E-A8AFA18753B4}"/>
              </a:ext>
            </a:extLst>
          </p:cNvPr>
          <p:cNvSpPr txBox="1"/>
          <p:nvPr/>
        </p:nvSpPr>
        <p:spPr>
          <a:xfrm>
            <a:off x="8827476" y="4208970"/>
            <a:ext cx="24824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2.54e-05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2.60e-05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CA79B-82F7-D96E-6C34-1C7C5847FD18}"/>
              </a:ext>
            </a:extLst>
          </p:cNvPr>
          <p:cNvSpPr txBox="1"/>
          <p:nvPr/>
        </p:nvSpPr>
        <p:spPr>
          <a:xfrm>
            <a:off x="2855742" y="2814145"/>
            <a:ext cx="2604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0.992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0.993</a:t>
            </a:r>
            <a:r>
              <a:rPr lang="en-US" sz="1600" dirty="0">
                <a:solidFill>
                  <a:srgbClr val="FF0000"/>
                </a:solidFill>
              </a:rPr>
              <a:t> 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B46C58-C1A7-46BF-913E-63218896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85A24-D6A1-FC13-44D5-0E2547621906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AC752D9-1C17-BB37-7583-B9223EE465DA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48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46AD8-664B-9909-F51F-61D32183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E37C4221-43F2-2A99-ED48-0BD344909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2E06C02-BA34-EDA9-C19C-A0E3A901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461FBF-A7C4-A4F9-3723-E522D732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67803E-C8D0-EC94-6044-03A1A40A0C7A}"/>
              </a:ext>
            </a:extLst>
          </p:cNvPr>
          <p:cNvSpPr/>
          <p:nvPr/>
        </p:nvSpPr>
        <p:spPr>
          <a:xfrm>
            <a:off x="839974" y="5474608"/>
            <a:ext cx="91108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B228F7-5646-3D2B-A95F-EC310D261B68}"/>
              </a:ext>
            </a:extLst>
          </p:cNvPr>
          <p:cNvSpPr/>
          <p:nvPr/>
        </p:nvSpPr>
        <p:spPr>
          <a:xfrm>
            <a:off x="2961250" y="1280160"/>
            <a:ext cx="6084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TIP3P Water Liquid Density and Radial Distribution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C10F2-E408-7A33-7C35-CF100287FF4A}"/>
              </a:ext>
            </a:extLst>
          </p:cNvPr>
          <p:cNvSpPr txBox="1"/>
          <p:nvPr/>
        </p:nvSpPr>
        <p:spPr>
          <a:xfrm>
            <a:off x="2961250" y="2905587"/>
            <a:ext cx="2512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0.976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0.980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 </a:t>
            </a:r>
          </a:p>
        </p:txBody>
      </p:sp>
      <p:pic>
        <p:nvPicPr>
          <p:cNvPr id="18" name="Picture 17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E197B4E6-097A-15DE-4A42-D4411004B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2220" y="2069056"/>
            <a:ext cx="1935182" cy="16036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37E63B2-305A-CFD6-0287-935C391AAAEC}"/>
              </a:ext>
            </a:extLst>
          </p:cNvPr>
          <p:cNvSpPr/>
          <p:nvPr/>
        </p:nvSpPr>
        <p:spPr>
          <a:xfrm>
            <a:off x="9292859" y="2717530"/>
            <a:ext cx="888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BC0675-5619-8441-1E3A-5B60DE2F4C8E}"/>
              </a:ext>
            </a:extLst>
          </p:cNvPr>
          <p:cNvSpPr txBox="1"/>
          <p:nvPr/>
        </p:nvSpPr>
        <p:spPr>
          <a:xfrm>
            <a:off x="8610600" y="106445"/>
            <a:ext cx="3467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D227AD-AB82-3FF2-4142-9E27A796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25D1F-D729-FD04-7FAC-E313AF2E921C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525812B-14C5-0637-CB85-03EF3000005D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8822C-9395-02B2-7F3C-F7666C971908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2070246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52E7F-E9E0-8847-05EF-0661D7511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3D23AAC-E1D6-A19C-3472-FEF6A1BAF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A19E05A-67DD-8499-8F40-238F8D59B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293C8-7B30-2D71-DB9B-D980D6AB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632BBA-2680-E4C3-8D48-9FB61A9FCC16}"/>
              </a:ext>
            </a:extLst>
          </p:cNvPr>
          <p:cNvSpPr txBox="1"/>
          <p:nvPr/>
        </p:nvSpPr>
        <p:spPr>
          <a:xfrm>
            <a:off x="4375052" y="10644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Scientific Reports 2021 11:16912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BF754D-3FA7-96DB-B61C-A15D3A755827}"/>
              </a:ext>
            </a:extLst>
          </p:cNvPr>
          <p:cNvSpPr/>
          <p:nvPr/>
        </p:nvSpPr>
        <p:spPr>
          <a:xfrm>
            <a:off x="839974" y="5474608"/>
            <a:ext cx="91108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dirty="0"/>
              <a:t>   ⋮</a:t>
            </a:r>
          </a:p>
          <a:p>
            <a:r>
              <a:rPr lang="en-US" sz="1600" dirty="0"/>
              <a:t>8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43EFB-E1FC-2994-492C-9FC1A7911437}"/>
              </a:ext>
            </a:extLst>
          </p:cNvPr>
          <p:cNvSpPr/>
          <p:nvPr/>
        </p:nvSpPr>
        <p:spPr>
          <a:xfrm>
            <a:off x="3720912" y="1280160"/>
            <a:ext cx="5303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12: Argon Gas Density and Radial Distribution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E0C2E-91B4-A1C7-3D39-832101933BBB}"/>
              </a:ext>
            </a:extLst>
          </p:cNvPr>
          <p:cNvSpPr txBox="1"/>
          <p:nvPr/>
        </p:nvSpPr>
        <p:spPr>
          <a:xfrm>
            <a:off x="3319976" y="420533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1.625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36C7EAA0-CEF4-D6D5-DB66-08D9B2CC4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499" y="3464668"/>
            <a:ext cx="2078129" cy="14631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8169029-D727-1311-1F8F-EBB0D3FE5A3B}"/>
              </a:ext>
            </a:extLst>
          </p:cNvPr>
          <p:cNvSpPr/>
          <p:nvPr/>
        </p:nvSpPr>
        <p:spPr>
          <a:xfrm>
            <a:off x="9755945" y="432844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5B1ECB-8D85-7303-7A6F-E04C4611C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06FADB-824E-BDDE-30A3-37D8D2CD1D92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0E62564-65D6-E56C-C6BD-21EF0D6F5652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3920C-D3B3-2FDD-31C2-C4BC60FFCAFD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1018285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85E70-4C8B-E8D3-A7ED-2CC2321F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808C6A2-133C-3D2A-C799-C023B59D5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B249B8E-E601-343C-3404-38C80F612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99233-539D-34F7-47FA-EA3725FC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9B282-F675-1E66-616E-6790E68219BC}"/>
              </a:ext>
            </a:extLst>
          </p:cNvPr>
          <p:cNvSpPr txBox="1"/>
          <p:nvPr/>
        </p:nvSpPr>
        <p:spPr>
          <a:xfrm>
            <a:off x="4375052" y="10644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doi.org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/10.6028/NIST.TN.2279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CD083E-6F61-EB11-B2DE-126FC78629BC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64FAE-A0A4-6059-16B8-442F5F234E77}"/>
              </a:ext>
            </a:extLst>
          </p:cNvPr>
          <p:cNvSpPr txBox="1"/>
          <p:nvPr/>
        </p:nvSpPr>
        <p:spPr>
          <a:xfrm>
            <a:off x="3319976" y="420533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1.637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25D7D8-9E7C-70C4-1DE0-4915F1AD707C}"/>
              </a:ext>
            </a:extLst>
          </p:cNvPr>
          <p:cNvSpPr/>
          <p:nvPr/>
        </p:nvSpPr>
        <p:spPr>
          <a:xfrm>
            <a:off x="3721608" y="1280160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13: Argon Gas Density and Mean Squared Displacement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2B248B-D08E-648B-B6CF-82B8A6CF7E55}"/>
              </a:ext>
            </a:extLst>
          </p:cNvPr>
          <p:cNvSpPr txBox="1"/>
          <p:nvPr/>
        </p:nvSpPr>
        <p:spPr>
          <a:xfrm>
            <a:off x="9080695" y="4180834"/>
            <a:ext cx="222918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0.191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vs 0.182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 K, 1.0 atm from ref)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03FDDF-B25D-4CCF-F312-98FAE0C9E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B2A44C-0F1F-9FBE-5B29-E821629A5C3B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31B942B-A4E3-29B2-36B4-587E66CCA541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E4FEC-7463-DD6A-9628-E9D4AF7E37EC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464889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F3374-0137-B003-E1A5-528D71BE5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82F6B9E-7F7C-2778-B383-E2BF63B5D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682496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9EFD8F5-DF17-10A7-AE1B-512B05D00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682496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34AB3-7380-E21C-0CE1-D607B975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59C05-9150-1649-B0E4-8971C47519C9}"/>
              </a:ext>
            </a:extLst>
          </p:cNvPr>
          <p:cNvSpPr txBox="1"/>
          <p:nvPr/>
        </p:nvSpPr>
        <p:spPr>
          <a:xfrm>
            <a:off x="9136505" y="106445"/>
            <a:ext cx="2942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Nature 1956, 178, 4531, 483-483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E1AFBF-BCB8-B8B0-649C-406EAEC645E9}"/>
              </a:ext>
            </a:extLst>
          </p:cNvPr>
          <p:cNvSpPr/>
          <p:nvPr/>
        </p:nvSpPr>
        <p:spPr>
          <a:xfrm>
            <a:off x="2398426" y="5474608"/>
            <a:ext cx="7552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D06EFA-1085-BFC6-92E4-BE7AD7C7A1F9}"/>
              </a:ext>
            </a:extLst>
          </p:cNvPr>
          <p:cNvSpPr/>
          <p:nvPr/>
        </p:nvSpPr>
        <p:spPr>
          <a:xfrm>
            <a:off x="3319272" y="1280160"/>
            <a:ext cx="6348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17 &amp; 18: Argon Solid Density at 50K from Different Initial Densities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C32D95-D38C-2569-BA53-3C1C61F15000}"/>
              </a:ext>
            </a:extLst>
          </p:cNvPr>
          <p:cNvSpPr txBox="1"/>
          <p:nvPr/>
        </p:nvSpPr>
        <p:spPr>
          <a:xfrm>
            <a:off x="9426280" y="2069242"/>
            <a:ext cx="21494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1.678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1AC0D-07E8-1BE3-C8FE-A6A14C7A3065}"/>
              </a:ext>
            </a:extLst>
          </p:cNvPr>
          <p:cNvSpPr txBox="1"/>
          <p:nvPr/>
        </p:nvSpPr>
        <p:spPr>
          <a:xfrm>
            <a:off x="3604790" y="2070366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1.671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97E7B0-EBE0-8CA2-619B-54DB6CB4BE51}"/>
              </a:ext>
            </a:extLst>
          </p:cNvPr>
          <p:cNvCxnSpPr>
            <a:cxnSpLocks/>
          </p:cNvCxnSpPr>
          <p:nvPr/>
        </p:nvCxnSpPr>
        <p:spPr>
          <a:xfrm flipV="1">
            <a:off x="8454531" y="3246522"/>
            <a:ext cx="120041" cy="22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9930A5-E092-3971-8662-BE48CFAB06AD}"/>
              </a:ext>
            </a:extLst>
          </p:cNvPr>
          <p:cNvSpPr txBox="1"/>
          <p:nvPr/>
        </p:nvSpPr>
        <p:spPr>
          <a:xfrm>
            <a:off x="8572060" y="2973188"/>
            <a:ext cx="65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crystal</a:t>
            </a:r>
          </a:p>
        </p:txBody>
      </p:sp>
      <p:pic>
        <p:nvPicPr>
          <p:cNvPr id="6" name="Picture 5" descr="A white background with pink dots&#10;&#10;AI-generated content may be incorrect.">
            <a:extLst>
              <a:ext uri="{FF2B5EF4-FFF2-40B4-BE49-F238E27FC236}">
                <a16:creationId xmlns:a16="http://schemas.microsoft.com/office/drawing/2014/main" id="{E77ED8C9-9296-1B24-3DA2-8208152785B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1190" y="2005066"/>
            <a:ext cx="1139483" cy="1021725"/>
          </a:xfrm>
          <a:prstGeom prst="rect">
            <a:avLst/>
          </a:prstGeom>
        </p:spPr>
      </p:pic>
      <p:pic>
        <p:nvPicPr>
          <p:cNvPr id="8" name="Picture 7" descr="A white and pink dotted background&#10;&#10;AI-generated content may be incorrect.">
            <a:extLst>
              <a:ext uri="{FF2B5EF4-FFF2-40B4-BE49-F238E27FC236}">
                <a16:creationId xmlns:a16="http://schemas.microsoft.com/office/drawing/2014/main" id="{C858C02C-54AC-651B-3599-B472C708F2D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1155" y="3525767"/>
            <a:ext cx="1171029" cy="1075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EFA00-0651-4D69-4372-753C1F32FBA1}"/>
              </a:ext>
            </a:extLst>
          </p:cNvPr>
          <p:cNvSpPr txBox="1"/>
          <p:nvPr/>
        </p:nvSpPr>
        <p:spPr>
          <a:xfrm>
            <a:off x="7944616" y="4562670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amorphous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807E99-082B-F024-6CD8-5A63A9B1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B177D3-A76D-D491-7694-3DE38E09348E}"/>
              </a:ext>
            </a:extLst>
          </p:cNvPr>
          <p:cNvSpPr/>
          <p:nvPr/>
        </p:nvSpPr>
        <p:spPr>
          <a:xfrm>
            <a:off x="8807370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F3AC19A-B988-A249-1A92-41EAA001BF80}"/>
              </a:ext>
            </a:extLst>
          </p:cNvPr>
          <p:cNvSpPr/>
          <p:nvPr/>
        </p:nvSpPr>
        <p:spPr>
          <a:xfrm>
            <a:off x="8646275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1201A-0736-7529-1FE4-7BF5AE1B5C0C}"/>
              </a:ext>
            </a:extLst>
          </p:cNvPr>
          <p:cNvSpPr txBox="1"/>
          <p:nvPr/>
        </p:nvSpPr>
        <p:spPr>
          <a:xfrm>
            <a:off x="8325174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764741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B8843-3269-FECD-CA7F-104BBEC6A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phic 47">
            <a:extLst>
              <a:ext uri="{FF2B5EF4-FFF2-40B4-BE49-F238E27FC236}">
                <a16:creationId xmlns:a16="http://schemas.microsoft.com/office/drawing/2014/main" id="{90C2BAB2-B1F9-EE31-A0CC-929F5DA7A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678896"/>
            <a:ext cx="5486400" cy="41148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13034CA-BC84-F2AE-B077-8633C7CDB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678896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8BECA7-595A-ACD4-5B43-323F8E27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5E8DD0-8AEE-7D1A-9473-7B31B1740A83}"/>
              </a:ext>
            </a:extLst>
          </p:cNvPr>
          <p:cNvSpPr txBox="1"/>
          <p:nvPr/>
        </p:nvSpPr>
        <p:spPr>
          <a:xfrm>
            <a:off x="2600793" y="106445"/>
            <a:ext cx="9477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www.paradim.org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/sites/default/files/2019-05/Equilibrium_Structure_of_a_Diatomic_Molecule_and_a_Bulk_Crystal.pdf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www.shalomeo.com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/Si-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Silicon.html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F8893-0A31-C11A-106D-AF5BA1BA6281}"/>
              </a:ext>
            </a:extLst>
          </p:cNvPr>
          <p:cNvSpPr/>
          <p:nvPr/>
        </p:nvSpPr>
        <p:spPr>
          <a:xfrm>
            <a:off x="1394086" y="5504588"/>
            <a:ext cx="85717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Crystal Builder with Scaled Lattice (0.95)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Energy / Pressure Analysis</a:t>
            </a:r>
          </a:p>
          <a:p>
            <a:r>
              <a:rPr lang="en-US" sz="1600" dirty="0"/>
              <a:t>                            …                              (0.96)                      …</a:t>
            </a:r>
          </a:p>
          <a:p>
            <a:r>
              <a:rPr lang="en-US" sz="1600" dirty="0"/>
              <a:t>                                                                  ⋮</a:t>
            </a:r>
          </a:p>
          <a:p>
            <a:r>
              <a:rPr lang="en-US" sz="1600" dirty="0"/>
              <a:t>                            …                              (1.05)                    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6B920-129E-0B12-4F15-013A99A6E4EA}"/>
              </a:ext>
            </a:extLst>
          </p:cNvPr>
          <p:cNvSpPr/>
          <p:nvPr/>
        </p:nvSpPr>
        <p:spPr>
          <a:xfrm>
            <a:off x="2151090" y="1280160"/>
            <a:ext cx="2975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14: Silicon Total Energy at 0K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7A6C25-675E-2B3B-83EE-1A4A1B4874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" r="2319" b="3637"/>
          <a:stretch>
            <a:fillRect/>
          </a:stretch>
        </p:blipFill>
        <p:spPr>
          <a:xfrm>
            <a:off x="2736284" y="2297903"/>
            <a:ext cx="1921442" cy="112959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777B24A-B941-2D2F-7502-E2E12D3506EF}"/>
              </a:ext>
            </a:extLst>
          </p:cNvPr>
          <p:cNvSpPr/>
          <p:nvPr/>
        </p:nvSpPr>
        <p:spPr>
          <a:xfrm>
            <a:off x="3281458" y="254545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D96CA9-B597-BBCD-EE06-E9DA940C70D5}"/>
              </a:ext>
            </a:extLst>
          </p:cNvPr>
          <p:cNvSpPr/>
          <p:nvPr/>
        </p:nvSpPr>
        <p:spPr>
          <a:xfrm>
            <a:off x="7869841" y="1280160"/>
            <a:ext cx="2870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15: Silicon Pressure at 300K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79FDE8-AE33-F334-ABF5-DB56492B167B}"/>
              </a:ext>
            </a:extLst>
          </p:cNvPr>
          <p:cNvSpPr txBox="1"/>
          <p:nvPr/>
        </p:nvSpPr>
        <p:spPr>
          <a:xfrm>
            <a:off x="7202774" y="3060366"/>
            <a:ext cx="1550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(0.99,35683.67)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69A203C-4F1A-994C-6664-9FF519B2D0A3}"/>
              </a:ext>
            </a:extLst>
          </p:cNvPr>
          <p:cNvSpPr txBox="1"/>
          <p:nvPr/>
        </p:nvSpPr>
        <p:spPr>
          <a:xfrm>
            <a:off x="7958905" y="3732237"/>
            <a:ext cx="15879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(1.01,-25324.05)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89EA95-EBEB-4B87-93F7-E27AE21FEE84}"/>
              </a:ext>
            </a:extLst>
          </p:cNvPr>
          <p:cNvSpPr txBox="1"/>
          <p:nvPr/>
        </p:nvSpPr>
        <p:spPr>
          <a:xfrm>
            <a:off x="7202774" y="4417215"/>
            <a:ext cx="3859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Bulk Modulus</a:t>
            </a:r>
            <a:endParaRPr lang="en-US" sz="1600" i="1" dirty="0">
              <a:latin typeface="Cambria Math" panose="02040503050406030204" pitchFamily="18" charset="0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101.68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102 GPa from ref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/>
              <p:nvPr/>
            </p:nvSpPr>
            <p:spPr>
              <a:xfrm>
                <a:off x="9339737" y="3176232"/>
                <a:ext cx="2014063" cy="445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35683.67 − 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−25324.05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1.01</m:t>
                            </m:r>
                          </m:e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0.99</m:t>
                            </m:r>
                          </m:e>
                          <m:sup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737" y="3176232"/>
                <a:ext cx="2014063" cy="445378"/>
              </a:xfrm>
              <a:prstGeom prst="rect">
                <a:avLst/>
              </a:prstGeom>
              <a:blipFill>
                <a:blip r:embed="rId7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E42970E0-58BA-B5D7-92AD-40D0A36D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04334F-25BD-078B-4728-72A4CF13D847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AD6ECD1-FC77-7E3B-1D52-1617E4E76D99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F2089-B7DD-4099-D927-E8D15C1CF57D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320767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F9F4-F60A-9A40-9F29-975C13FE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8033" cy="1325563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E11C1-C54C-4A47-BD1A-F7710C15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30" y="1468281"/>
            <a:ext cx="6752041" cy="712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/>
              <a:t>1)* </a:t>
            </a:r>
            <a:r>
              <a:rPr lang="en-US" sz="1500" i="1" dirty="0">
                <a:solidFill>
                  <a:schemeClr val="accent2"/>
                </a:solidFill>
              </a:rPr>
              <a:t>bash -c "$(curl 'https://</a:t>
            </a:r>
            <a:r>
              <a:rPr lang="en-US" sz="1500" i="1" dirty="0" err="1">
                <a:solidFill>
                  <a:schemeClr val="accent2"/>
                </a:solidFill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</a:rPr>
              <a:t>nemd</a:t>
            </a:r>
            <a:r>
              <a:rPr lang="en-US" sz="1500" i="1" dirty="0">
                <a:solidFill>
                  <a:schemeClr val="accent2"/>
                </a:solidFill>
              </a:rPr>
              <a:t>/main/setup')"</a:t>
            </a:r>
          </a:p>
          <a:p>
            <a:pPr marL="0" indent="0">
              <a:buNone/>
            </a:pPr>
            <a:r>
              <a:rPr lang="en-US" sz="1500" dirty="0"/>
              <a:t>2) </a:t>
            </a:r>
            <a:r>
              <a:rPr lang="en-US" sz="1500" i="1" dirty="0">
                <a:solidFill>
                  <a:schemeClr val="accent1"/>
                </a:solidFill>
              </a:rPr>
              <a:t>cd ~/git/</a:t>
            </a:r>
            <a:r>
              <a:rPr lang="en-US" sz="1500" i="1" dirty="0" err="1">
                <a:solidFill>
                  <a:schemeClr val="accent1"/>
                </a:solidFill>
              </a:rPr>
              <a:t>nemd</a:t>
            </a:r>
            <a:r>
              <a:rPr lang="en-US" sz="1500" i="1" dirty="0">
                <a:solidFill>
                  <a:schemeClr val="accent1"/>
                </a:solidFill>
              </a:rPr>
              <a:t>; pip3.10 install . –v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36417C-F08D-E647-9D1F-C47814DBC4A6}"/>
              </a:ext>
            </a:extLst>
          </p:cNvPr>
          <p:cNvSpPr/>
          <p:nvPr/>
        </p:nvSpPr>
        <p:spPr>
          <a:xfrm>
            <a:off x="7149772" y="278712"/>
            <a:ext cx="4644498" cy="440120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b="1" dirty="0">
                <a:solidFill>
                  <a:schemeClr val="accent2"/>
                </a:solidFill>
              </a:rPr>
              <a:t>Packages</a:t>
            </a:r>
            <a:br>
              <a:rPr lang="en-US" sz="1400" dirty="0"/>
            </a:br>
            <a:r>
              <a:rPr lang="en-US" sz="1400" dirty="0"/>
              <a:t>case $OSTYPE in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darwin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brew install </a:t>
            </a:r>
            <a:r>
              <a:rPr lang="en-US" sz="1400" dirty="0" err="1"/>
              <a:t>gh</a:t>
            </a:r>
            <a:r>
              <a:rPr lang="en-US" sz="1400" dirty="0"/>
              <a:t> git vim python@3.10 ;;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linux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/>
              <a:t>sudo</a:t>
            </a:r>
            <a:r>
              <a:rPr lang="en-US" sz="1400" dirty="0"/>
              <a:t> apt-get install -y </a:t>
            </a:r>
            <a:r>
              <a:rPr lang="en-US" sz="1400" dirty="0" err="1"/>
              <a:t>gh</a:t>
            </a:r>
            <a:r>
              <a:rPr lang="en-US" sz="1400" dirty="0"/>
              <a:t> git python3-pip ;;</a:t>
            </a:r>
            <a:br>
              <a:rPr lang="en-US" sz="1400" dirty="0"/>
            </a:br>
            <a:r>
              <a:rPr lang="en-US" sz="1400" dirty="0" err="1"/>
              <a:t>esac</a:t>
            </a:r>
            <a:endParaRPr lang="en-US" sz="1400" dirty="0"/>
          </a:p>
          <a:p>
            <a:endParaRPr lang="en-US" sz="1400" dirty="0">
              <a:solidFill>
                <a:schemeClr val="accent2"/>
              </a:solidFill>
            </a:endParaRPr>
          </a:p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Clone code</a:t>
            </a:r>
          </a:p>
          <a:p>
            <a:r>
              <a:rPr lang="en-US" sz="1400" dirty="0" err="1"/>
              <a:t>gh</a:t>
            </a:r>
            <a:r>
              <a:rPr lang="en-US" sz="1400" dirty="0"/>
              <a:t> auth login --hostname </a:t>
            </a:r>
            <a:r>
              <a:rPr lang="en-US" sz="1400" dirty="0" err="1"/>
              <a:t>GitHub.com</a:t>
            </a:r>
            <a:r>
              <a:rPr lang="en-US" sz="1400" dirty="0"/>
              <a:t> --web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auth setup-git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repo clone zhteg4pvt/</a:t>
            </a:r>
            <a:r>
              <a:rPr lang="en-US" sz="1400" dirty="0" err="1"/>
              <a:t>nemd</a:t>
            </a:r>
            <a:r>
              <a:rPr lang="en-US" sz="1400" dirty="0"/>
              <a:t> ~/git/</a:t>
            </a:r>
            <a:r>
              <a:rPr lang="en-US" sz="1400" dirty="0" err="1"/>
              <a:t>nemd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 drivers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 err="1"/>
              <a:t>lspci</a:t>
            </a:r>
            <a:r>
              <a:rPr lang="en-US" sz="1400" dirty="0"/>
              <a:t> | grep VGA | grep -q -v NVIDIA) &amp;&amp; exit 0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ubuntu-drivers --</a:t>
            </a:r>
            <a:r>
              <a:rPr lang="en-US" sz="1400" dirty="0" err="1"/>
              <a:t>gpgpu</a:t>
            </a:r>
            <a:r>
              <a:rPr lang="en-US" sz="1400" dirty="0"/>
              <a:t> install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apt upgrade -y</a:t>
            </a:r>
            <a:br>
              <a:rPr lang="en-US" sz="1400" dirty="0"/>
            </a:br>
            <a:r>
              <a:rPr lang="en-US" sz="1400" dirty="0"/>
              <a:t>read -p "Driver installed. Reboot? [y/n]? " answer</a:t>
            </a:r>
            <a:br>
              <a:rPr lang="en-US" sz="1400" dirty="0"/>
            </a:br>
            <a:r>
              <a:rPr lang="en-US" sz="1400" dirty="0"/>
              <a:t>case "$answer" in </a:t>
            </a:r>
            <a:r>
              <a:rPr lang="en-US" sz="1400" dirty="0" err="1"/>
              <a:t>Y|y</a:t>
            </a:r>
            <a:r>
              <a:rPr lang="en-US" sz="1400" dirty="0"/>
              <a:t>) echo "rebooting..."; reboot ;; *) ;; </a:t>
            </a:r>
            <a:r>
              <a:rPr lang="en-US" sz="1400" dirty="0" err="1"/>
              <a:t>esac</a:t>
            </a:r>
            <a:br>
              <a:rPr lang="en-US" sz="1400" dirty="0"/>
            </a:br>
            <a:r>
              <a:rPr lang="en-US" sz="1400" dirty="0"/>
              <a:t>echo "no reboot. (GPU driver may not be working)"</a:t>
            </a:r>
            <a:endParaRPr lang="en-US" sz="1400" dirty="0">
              <a:solidFill>
                <a:srgbClr val="BCBEC4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53B322-3889-3F4B-9DE0-DD9058EC2278}"/>
              </a:ext>
            </a:extLst>
          </p:cNvPr>
          <p:cNvSpPr/>
          <p:nvPr/>
        </p:nvSpPr>
        <p:spPr>
          <a:xfrm>
            <a:off x="416261" y="2217299"/>
            <a:ext cx="6561822" cy="246888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numCol="2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effectLst/>
              </a:rPr>
              <a:t>class Distribution: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def run(self):</a:t>
            </a:r>
          </a:p>
          <a:p>
            <a:r>
              <a:rPr lang="en-US" sz="1400" i="1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Install packages</a:t>
            </a:r>
            <a:br>
              <a:rPr lang="en-US" sz="1400" i="1" dirty="0">
                <a:solidFill>
                  <a:srgbClr val="5F826B"/>
                </a:solidFill>
                <a:effectLst/>
              </a:rPr>
            </a:br>
            <a:r>
              <a:rPr lang="en-US" sz="14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self.prereq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    # Compile binaries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self.compile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Distribute shell, python, and data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self.setup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 err="1">
                <a:solidFill>
                  <a:schemeClr val="tx1"/>
                </a:solidFill>
              </a:rPr>
              <a:t>prereq</a:t>
            </a:r>
            <a:r>
              <a:rPr lang="en-US" sz="1200" dirty="0">
                <a:solidFill>
                  <a:schemeClr val="tx1"/>
                </a:solidFill>
              </a:rPr>
              <a:t>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</a:t>
            </a:r>
            <a:r>
              <a:rPr lang="en-US" sz="1200" dirty="0" err="1">
                <a:solidFill>
                  <a:schemeClr val="tx1"/>
                </a:solidFill>
              </a:rPr>
              <a:t>.run</a:t>
            </a:r>
            <a:r>
              <a:rPr lang="en-US" sz="1200" dirty="0">
                <a:solidFill>
                  <a:schemeClr val="tx1"/>
                </a:solidFill>
              </a:rPr>
              <a:t>('brew install –q </a:t>
            </a:r>
            <a:r>
              <a:rPr lang="en-US" sz="1200" dirty="0" err="1">
                <a:solidFill>
                  <a:schemeClr val="tx1"/>
                </a:solidFill>
              </a:rPr>
              <a:t>gcc</a:t>
            </a:r>
            <a:r>
              <a:rPr lang="en-US" sz="1200" dirty="0">
                <a:solidFill>
                  <a:schemeClr val="tx1"/>
                </a:solidFill>
              </a:rPr>
              <a:t>', shell=True</a:t>
            </a:r>
            <a:r>
              <a:rPr lang="en-US" sz="1200" dirty="0">
                <a:solidFill>
                  <a:schemeClr val="tx1"/>
                </a:solidFill>
                <a:effectLst/>
              </a:rPr>
              <a:t>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  <a:effectLst/>
              </a:rPr>
              <a:t>def compile(self):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subprocess.run</a:t>
            </a:r>
            <a:r>
              <a:rPr lang="en-US" sz="1200" dirty="0">
                <a:solidFill>
                  <a:schemeClr val="tx1"/>
                </a:solidFill>
                <a:effectLst/>
              </a:rPr>
              <a:t>('bash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install.sh</a:t>
            </a:r>
            <a:r>
              <a:rPr lang="en-US" sz="1200" dirty="0">
                <a:solidFill>
                  <a:schemeClr val="tx1"/>
                </a:solidFill>
                <a:effectLst/>
              </a:rPr>
              <a:t>', shell=True)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>
                <a:solidFill>
                  <a:schemeClr val="tx1"/>
                </a:solidFill>
                <a:effectLst/>
              </a:rPr>
              <a:t>setup(self):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setuptools.setup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packages=[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, alamode],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package_dir</a:t>
            </a:r>
            <a:r>
              <a:rPr lang="en-US" sz="1200" dirty="0">
                <a:solidFill>
                  <a:schemeClr val="tx1"/>
                </a:solidFill>
              </a:rPr>
              <a:t>=[module/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package_data</a:t>
            </a:r>
            <a:r>
              <a:rPr lang="en-US" sz="1200" dirty="0">
                <a:solidFill>
                  <a:schemeClr val="tx1"/>
                </a:solidFill>
              </a:rPr>
              <a:t>={</a:t>
            </a:r>
            <a:r>
              <a:rPr lang="en-US" sz="1200" dirty="0" err="1">
                <a:solidFill>
                  <a:schemeClr val="tx1"/>
                </a:solidFill>
              </a:rPr>
              <a:t>lammps</a:t>
            </a:r>
            <a:r>
              <a:rPr lang="en-US" sz="1200" dirty="0">
                <a:solidFill>
                  <a:schemeClr val="tx1"/>
                </a:solidFill>
              </a:rPr>
              <a:t>: [build/</a:t>
            </a:r>
            <a:r>
              <a:rPr lang="en-US" sz="1200" dirty="0" err="1">
                <a:solidFill>
                  <a:schemeClr val="tx1"/>
                </a:solidFill>
              </a:rPr>
              <a:t>lmp</a:t>
            </a:r>
            <a:r>
              <a:rPr lang="en-US" sz="1200" dirty="0">
                <a:solidFill>
                  <a:schemeClr val="tx1"/>
                </a:solidFill>
              </a:rPr>
              <a:t>]},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scripts= =[</a:t>
            </a:r>
            <a:r>
              <a:rPr lang="en-US" sz="1200" dirty="0" err="1">
                <a:solidFill>
                  <a:schemeClr val="tx1"/>
                </a:solidFill>
              </a:rPr>
              <a:t>sh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nemd_run</a:t>
            </a:r>
            <a:r>
              <a:rPr lang="en-US" sz="1200" dirty="0">
                <a:solidFill>
                  <a:schemeClr val="tx1"/>
                </a:solidFill>
              </a:rPr>
              <a:t>])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A8A657-B335-F14F-80CB-EF10C0256C14}"/>
              </a:ext>
            </a:extLst>
          </p:cNvPr>
          <p:cNvSpPr/>
          <p:nvPr/>
        </p:nvSpPr>
        <p:spPr>
          <a:xfrm>
            <a:off x="10772067" y="278712"/>
            <a:ext cx="1022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/setup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220BB-ED5F-EB4B-9A8F-0EFF0F76D462}"/>
              </a:ext>
            </a:extLst>
          </p:cNvPr>
          <p:cNvSpPr/>
          <p:nvPr/>
        </p:nvSpPr>
        <p:spPr>
          <a:xfrm>
            <a:off x="5970243" y="4310585"/>
            <a:ext cx="100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7D5D4F-D237-7B43-FF06-8B534EC3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57096"/>
              </p:ext>
            </p:extLst>
          </p:nvPr>
        </p:nvGraphicFramePr>
        <p:xfrm>
          <a:off x="416261" y="4785504"/>
          <a:ext cx="11378010" cy="15576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367957">
                  <a:extLst>
                    <a:ext uri="{9D8B030D-6E8A-4147-A177-3AD203B41FA5}">
                      <a16:colId xmlns:a16="http://schemas.microsoft.com/office/drawing/2014/main" val="2763857822"/>
                    </a:ext>
                  </a:extLst>
                </a:gridCol>
                <a:gridCol w="1782816">
                  <a:extLst>
                    <a:ext uri="{9D8B030D-6E8A-4147-A177-3AD203B41FA5}">
                      <a16:colId xmlns:a16="http://schemas.microsoft.com/office/drawing/2014/main" val="2887983121"/>
                    </a:ext>
                  </a:extLst>
                </a:gridCol>
                <a:gridCol w="1886724">
                  <a:extLst>
                    <a:ext uri="{9D8B030D-6E8A-4147-A177-3AD203B41FA5}">
                      <a16:colId xmlns:a16="http://schemas.microsoft.com/office/drawing/2014/main" val="2591759842"/>
                    </a:ext>
                  </a:extLst>
                </a:gridCol>
                <a:gridCol w="1739433">
                  <a:extLst>
                    <a:ext uri="{9D8B030D-6E8A-4147-A177-3AD203B41FA5}">
                      <a16:colId xmlns:a16="http://schemas.microsoft.com/office/drawing/2014/main" val="559988772"/>
                    </a:ext>
                  </a:extLst>
                </a:gridCol>
                <a:gridCol w="1350218">
                  <a:extLst>
                    <a:ext uri="{9D8B030D-6E8A-4147-A177-3AD203B41FA5}">
                      <a16:colId xmlns:a16="http://schemas.microsoft.com/office/drawing/2014/main" val="1438456063"/>
                    </a:ext>
                  </a:extLst>
                </a:gridCol>
                <a:gridCol w="1195805">
                  <a:extLst>
                    <a:ext uri="{9D8B030D-6E8A-4147-A177-3AD203B41FA5}">
                      <a16:colId xmlns:a16="http://schemas.microsoft.com/office/drawing/2014/main" val="2787923875"/>
                    </a:ext>
                  </a:extLst>
                </a:gridCol>
                <a:gridCol w="1002979">
                  <a:extLst>
                    <a:ext uri="{9D8B030D-6E8A-4147-A177-3AD203B41FA5}">
                      <a16:colId xmlns:a16="http://schemas.microsoft.com/office/drawing/2014/main" val="2670914110"/>
                    </a:ext>
                  </a:extLst>
                </a:gridCol>
                <a:gridCol w="1052078">
                  <a:extLst>
                    <a:ext uri="{9D8B030D-6E8A-4147-A177-3AD203B41FA5}">
                      <a16:colId xmlns:a16="http://schemas.microsoft.com/office/drawing/2014/main" val="3057274228"/>
                    </a:ext>
                  </a:extLst>
                </a:gridCol>
              </a:tblGrid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Graphic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Memory (GB)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setup (min)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accent1"/>
                          </a:solidFill>
                          <a:effectLst/>
                        </a:rPr>
                        <a:t>pip (min)</a:t>
                      </a:r>
                      <a:endParaRPr lang="en-US" sz="1400" b="1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test (min)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38683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 Mini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Tahoe 26.0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4.15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084939"/>
                  </a:ext>
                </a:extLst>
              </a:tr>
              <a:tr h="5647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MXZ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Ubuntu 22.04.5 LTS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Intel® Core™ i5-11400F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GeForce RTX 3060Ti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5.63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10.64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585665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MacBook Pro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Sequoia 15.7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Core i5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Iris Plus 645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8.01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10.55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2.05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25767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8B83A-C0C3-3D60-F99A-63ADB307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832D-2287-F4AC-CF85-B0B344177870}"/>
              </a:ext>
            </a:extLst>
          </p:cNvPr>
          <p:cNvSpPr txBox="1"/>
          <p:nvPr/>
        </p:nvSpPr>
        <p:spPr>
          <a:xfrm>
            <a:off x="416261" y="6370472"/>
            <a:ext cx="80743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effectLst/>
              </a:rPr>
              <a:t>* Ubuntu: 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bash &lt;(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wget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 -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qO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- https://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nemd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/main/setup)</a:t>
            </a:r>
            <a:endParaRPr lang="en-US" sz="1500" i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72D66-DA66-8C86-7389-06DDFABFFC57}"/>
              </a:ext>
            </a:extLst>
          </p:cNvPr>
          <p:cNvSpPr txBox="1"/>
          <p:nvPr/>
        </p:nvSpPr>
        <p:spPr>
          <a:xfrm>
            <a:off x="8905617" y="6370471"/>
            <a:ext cx="20912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i="1" dirty="0"/>
              <a:t>On brand new machine</a:t>
            </a:r>
          </a:p>
        </p:txBody>
      </p:sp>
    </p:spTree>
    <p:extLst>
      <p:ext uri="{BB962C8B-B14F-4D97-AF65-F5344CB8AC3E}">
        <p14:creationId xmlns:p14="http://schemas.microsoft.com/office/powerpoint/2010/main" val="2702753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A5EB8-7CBC-2985-4B58-C85A193E4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BD43B9F-38E8-71CF-A30D-87730895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3886" y="1679848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E4F535B-16F1-7E4A-CD9C-0B9977CE8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280" y="1679848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DF0AA-04E2-1285-B1F9-CC57B093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B8E13B-55F0-3FFC-8A2C-C107FB4FCDE0}"/>
              </a:ext>
            </a:extLst>
          </p:cNvPr>
          <p:cNvSpPr txBox="1"/>
          <p:nvPr/>
        </p:nvSpPr>
        <p:spPr>
          <a:xfrm>
            <a:off x="5658787" y="106445"/>
            <a:ext cx="6419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www.sas.upenn.edu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/~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kimg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mcephome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/chem502/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ethbutconform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butane.htm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Phys.: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Condens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. Matter 20 (2008) 145213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E54606-71B3-5BA2-DE8B-7D8463EE66AB}"/>
              </a:ext>
            </a:extLst>
          </p:cNvPr>
          <p:cNvSpPr/>
          <p:nvPr/>
        </p:nvSpPr>
        <p:spPr>
          <a:xfrm>
            <a:off x="611745" y="5504588"/>
            <a:ext cx="56266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Molecule Builder (0)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/ Pair Energy</a:t>
            </a:r>
          </a:p>
          <a:p>
            <a:r>
              <a:rPr lang="en-US" sz="1600" dirty="0"/>
              <a:t>                     …      (10)                      …</a:t>
            </a:r>
          </a:p>
          <a:p>
            <a:r>
              <a:rPr lang="en-US" sz="1600" dirty="0"/>
              <a:t>                                 ⋮</a:t>
            </a:r>
          </a:p>
          <a:p>
            <a:r>
              <a:rPr lang="en-US" sz="1600" dirty="0"/>
              <a:t>                     …     (360)                    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EC20B3-F775-352F-0EB2-85DF127A1071}"/>
              </a:ext>
            </a:extLst>
          </p:cNvPr>
          <p:cNvSpPr/>
          <p:nvPr/>
        </p:nvSpPr>
        <p:spPr>
          <a:xfrm>
            <a:off x="1534256" y="1280160"/>
            <a:ext cx="394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16: Butane Torsion Energy Hypersurface </a:t>
            </a:r>
          </a:p>
        </p:txBody>
      </p:sp>
      <p:pic>
        <p:nvPicPr>
          <p:cNvPr id="6" name="Picture 5" descr="A graph of energy&#10;&#10;AI-generated content may be incorrect.">
            <a:extLst>
              <a:ext uri="{FF2B5EF4-FFF2-40B4-BE49-F238E27FC236}">
                <a16:creationId xmlns:a16="http://schemas.microsoft.com/office/drawing/2014/main" id="{5E646BAC-56FC-D66D-64D3-6C63D8893E6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t="3245" b="28014"/>
          <a:stretch>
            <a:fillRect/>
          </a:stretch>
        </p:blipFill>
        <p:spPr>
          <a:xfrm>
            <a:off x="1975510" y="2259552"/>
            <a:ext cx="3111399" cy="1376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DE4F45-1C62-FACC-0965-2C75A0E6C493}"/>
              </a:ext>
            </a:extLst>
          </p:cNvPr>
          <p:cNvSpPr txBox="1"/>
          <p:nvPr/>
        </p:nvSpPr>
        <p:spPr>
          <a:xfrm>
            <a:off x="3168353" y="2410096"/>
            <a:ext cx="1067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dirty="0"/>
          </a:p>
        </p:txBody>
      </p:sp>
      <p:pic>
        <p:nvPicPr>
          <p:cNvPr id="10" name="Picture 9" descr="A graph of energy&#10;&#10;AI-generated content may be incorrect.">
            <a:extLst>
              <a:ext uri="{FF2B5EF4-FFF2-40B4-BE49-F238E27FC236}">
                <a16:creationId xmlns:a16="http://schemas.microsoft.com/office/drawing/2014/main" id="{879ED887-302A-C208-C19B-2A6A299C0D1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l="23035" t="92799" r="13886" b="38"/>
          <a:stretch>
            <a:fillRect/>
          </a:stretch>
        </p:blipFill>
        <p:spPr>
          <a:xfrm>
            <a:off x="2414775" y="2201428"/>
            <a:ext cx="2415273" cy="1765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A67C97-8CA3-54C3-8693-C80FE76E0D16}"/>
              </a:ext>
            </a:extLst>
          </p:cNvPr>
          <p:cNvSpPr/>
          <p:nvPr/>
        </p:nvSpPr>
        <p:spPr>
          <a:xfrm>
            <a:off x="7140574" y="1280160"/>
            <a:ext cx="4069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Integration 44 : Silicon Phonon Dispersion</a:t>
            </a:r>
          </a:p>
        </p:txBody>
      </p:sp>
      <p:pic>
        <p:nvPicPr>
          <p:cNvPr id="18" name="Picture 17" descr="A diagram of a graph&#10;&#10;AI-generated content may be incorrect.">
            <a:extLst>
              <a:ext uri="{FF2B5EF4-FFF2-40B4-BE49-F238E27FC236}">
                <a16:creationId xmlns:a16="http://schemas.microsoft.com/office/drawing/2014/main" id="{C19D61D1-7880-E91D-4E7C-99D29806740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671" t="8434" r="17005" b="12364"/>
          <a:stretch>
            <a:fillRect/>
          </a:stretch>
        </p:blipFill>
        <p:spPr>
          <a:xfrm>
            <a:off x="9464915" y="2322334"/>
            <a:ext cx="1519112" cy="12046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E178D4-A50B-DB74-B855-BEE06822274B}"/>
              </a:ext>
            </a:extLst>
          </p:cNvPr>
          <p:cNvSpPr txBox="1"/>
          <p:nvPr/>
        </p:nvSpPr>
        <p:spPr>
          <a:xfrm>
            <a:off x="9715281" y="3257190"/>
            <a:ext cx="73564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5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sz="16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114310-D18E-4933-717E-6A39CA5D9BF4}"/>
              </a:ext>
            </a:extLst>
          </p:cNvPr>
          <p:cNvSpPr txBox="1"/>
          <p:nvPr/>
        </p:nvSpPr>
        <p:spPr>
          <a:xfrm>
            <a:off x="8791736" y="5646642"/>
            <a:ext cx="862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crystal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93CFBF-92C1-2FEB-709C-A068F3305C86}"/>
              </a:ext>
            </a:extLst>
          </p:cNvPr>
          <p:cNvSpPr txBox="1"/>
          <p:nvPr/>
        </p:nvSpPr>
        <p:spPr>
          <a:xfrm>
            <a:off x="9236015" y="6316414"/>
            <a:ext cx="1673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force constant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805090-FB2B-4B8E-372D-FAA4B453F15A}"/>
              </a:ext>
            </a:extLst>
          </p:cNvPr>
          <p:cNvSpPr txBox="1"/>
          <p:nvPr/>
        </p:nvSpPr>
        <p:spPr>
          <a:xfrm>
            <a:off x="6541394" y="5628354"/>
            <a:ext cx="1586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displacement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C4D696-9633-A853-59E9-F4C55752C220}"/>
              </a:ext>
            </a:extLst>
          </p:cNvPr>
          <p:cNvSpPr txBox="1"/>
          <p:nvPr/>
        </p:nvSpPr>
        <p:spPr>
          <a:xfrm>
            <a:off x="8093360" y="6314005"/>
            <a:ext cx="715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308D84-2F0D-6707-119F-E6D12052B9DF}"/>
              </a:ext>
            </a:extLst>
          </p:cNvPr>
          <p:cNvSpPr txBox="1"/>
          <p:nvPr/>
        </p:nvSpPr>
        <p:spPr>
          <a:xfrm>
            <a:off x="10436942" y="5628354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phonon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4D3DA66-19AD-AF9D-0BA1-8D611E89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802E81-F51A-74CB-12F6-F9A07F55690F}"/>
              </a:ext>
            </a:extLst>
          </p:cNvPr>
          <p:cNvSpPr txBox="1"/>
          <p:nvPr/>
        </p:nvSpPr>
        <p:spPr>
          <a:xfrm>
            <a:off x="7974915" y="5551948"/>
            <a:ext cx="808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symmetry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214F57-C500-4C42-A37E-EB8E7E79A6F9}"/>
              </a:ext>
            </a:extLst>
          </p:cNvPr>
          <p:cNvCxnSpPr>
            <a:cxnSpLocks/>
          </p:cNvCxnSpPr>
          <p:nvPr/>
        </p:nvCxnSpPr>
        <p:spPr>
          <a:xfrm flipH="1" flipV="1">
            <a:off x="8186903" y="5864752"/>
            <a:ext cx="3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33F96B-E823-BA0D-68A6-FA49BECDBD8B}"/>
              </a:ext>
            </a:extLst>
          </p:cNvPr>
          <p:cNvCxnSpPr>
            <a:cxnSpLocks/>
          </p:cNvCxnSpPr>
          <p:nvPr/>
        </p:nvCxnSpPr>
        <p:spPr>
          <a:xfrm flipH="1">
            <a:off x="8673392" y="6071016"/>
            <a:ext cx="2743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C30B91C-B6B3-B66C-BDC1-D841E213B928}"/>
              </a:ext>
            </a:extLst>
          </p:cNvPr>
          <p:cNvSpPr txBox="1"/>
          <p:nvPr/>
        </p:nvSpPr>
        <p:spPr>
          <a:xfrm rot="18900000">
            <a:off x="8327734" y="6007008"/>
            <a:ext cx="689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data file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9820C5-6810-D399-C84C-5D45CA7DB4D7}"/>
              </a:ext>
            </a:extLst>
          </p:cNvPr>
          <p:cNvCxnSpPr>
            <a:cxnSpLocks/>
          </p:cNvCxnSpPr>
          <p:nvPr/>
        </p:nvCxnSpPr>
        <p:spPr>
          <a:xfrm>
            <a:off x="9507732" y="6071016"/>
            <a:ext cx="2743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43B8DF1-D7BF-C8A1-A324-A00627B6AB1A}"/>
              </a:ext>
            </a:extLst>
          </p:cNvPr>
          <p:cNvSpPr txBox="1"/>
          <p:nvPr/>
        </p:nvSpPr>
        <p:spPr>
          <a:xfrm rot="2723798">
            <a:off x="9537834" y="5967179"/>
            <a:ext cx="409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Lato" panose="020F0502020204030204" pitchFamily="34" charset="0"/>
              </a:rPr>
              <a:t>xyz</a:t>
            </a:r>
            <a:endParaRPr lang="en-US" sz="1200" dirty="0">
              <a:solidFill>
                <a:srgbClr val="0070C0"/>
              </a:solidFill>
              <a:latin typeface="Lato" panose="020F0502020204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2A835D-5687-EEC6-A761-6D7587668440}"/>
              </a:ext>
            </a:extLst>
          </p:cNvPr>
          <p:cNvCxnSpPr>
            <a:cxnSpLocks/>
          </p:cNvCxnSpPr>
          <p:nvPr/>
        </p:nvCxnSpPr>
        <p:spPr>
          <a:xfrm>
            <a:off x="9820003" y="5864752"/>
            <a:ext cx="3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FA79B54-38E5-B1DB-D5E8-8A7D8D02808E}"/>
              </a:ext>
            </a:extLst>
          </p:cNvPr>
          <p:cNvSpPr txBox="1"/>
          <p:nvPr/>
        </p:nvSpPr>
        <p:spPr>
          <a:xfrm>
            <a:off x="9726915" y="5551947"/>
            <a:ext cx="582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kpoint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3E799EB5-98B7-6AA4-93DB-9680C2456DAE}"/>
              </a:ext>
            </a:extLst>
          </p:cNvPr>
          <p:cNvSpPr/>
          <p:nvPr/>
        </p:nvSpPr>
        <p:spPr>
          <a:xfrm flipH="1" flipV="1">
            <a:off x="7121127" y="5118607"/>
            <a:ext cx="3798012" cy="1406911"/>
          </a:xfrm>
          <a:prstGeom prst="arc">
            <a:avLst>
              <a:gd name="adj1" fmla="val 19584074"/>
              <a:gd name="adj2" fmla="val 21274914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CE32003A-E76A-FEF9-8E8F-67EB1EC19411}"/>
              </a:ext>
            </a:extLst>
          </p:cNvPr>
          <p:cNvSpPr/>
          <p:nvPr/>
        </p:nvSpPr>
        <p:spPr>
          <a:xfrm flipH="1" flipV="1">
            <a:off x="7121127" y="5111246"/>
            <a:ext cx="3798012" cy="1406911"/>
          </a:xfrm>
          <a:prstGeom prst="arc">
            <a:avLst>
              <a:gd name="adj1" fmla="val 15179591"/>
              <a:gd name="adj2" fmla="val 17264498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2AE9826C-9237-3713-86FC-E3DB5DB342CE}"/>
              </a:ext>
            </a:extLst>
          </p:cNvPr>
          <p:cNvSpPr/>
          <p:nvPr/>
        </p:nvSpPr>
        <p:spPr>
          <a:xfrm flipH="1" flipV="1">
            <a:off x="7121127" y="5111245"/>
            <a:ext cx="3798012" cy="1406911"/>
          </a:xfrm>
          <a:prstGeom prst="arc">
            <a:avLst>
              <a:gd name="adj1" fmla="val 11160785"/>
              <a:gd name="adj2" fmla="val 12400332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BB0CA9-CF95-16BB-C68F-F32E86F36E68}"/>
              </a:ext>
            </a:extLst>
          </p:cNvPr>
          <p:cNvSpPr txBox="1"/>
          <p:nvPr/>
        </p:nvSpPr>
        <p:spPr>
          <a:xfrm>
            <a:off x="8831878" y="598683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unit cell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super cell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C3D02-B49A-4904-2800-5699103B8237}"/>
              </a:ext>
            </a:extLst>
          </p:cNvPr>
          <p:cNvSpPr txBox="1"/>
          <p:nvPr/>
        </p:nvSpPr>
        <p:spPr>
          <a:xfrm>
            <a:off x="8704685" y="5479915"/>
            <a:ext cx="991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primitive cell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522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F0F3-2CAE-174E-A141-B83E10C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896DA-3023-5D45-B407-2EEA49AF3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083" y="1459410"/>
            <a:ext cx="11049000" cy="5395565"/>
          </a:xfrm>
        </p:spPr>
        <p:txBody>
          <a:bodyPr numCol="2"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 err="1"/>
              <a:t>Jobcontrol</a:t>
            </a:r>
            <a:endParaRPr lang="en-US" sz="1400" dirty="0"/>
          </a:p>
          <a:p>
            <a:r>
              <a:rPr lang="en-US" sz="1400" dirty="0"/>
              <a:t>Signac dependency Drop</a:t>
            </a:r>
          </a:p>
          <a:p>
            <a:r>
              <a:rPr lang="en-US" sz="1400" dirty="0"/>
              <a:t>Running </a:t>
            </a:r>
            <a:r>
              <a:rPr lang="en-US" sz="1400" dirty="0" err="1"/>
              <a:t>subjob</a:t>
            </a:r>
            <a:r>
              <a:rPr lang="en-US" sz="1400" dirty="0"/>
              <a:t> monitor</a:t>
            </a:r>
          </a:p>
          <a:p>
            <a:r>
              <a:rPr lang="en-US" sz="1400" dirty="0"/>
              <a:t>Job scheduler submission (</a:t>
            </a:r>
            <a:r>
              <a:rPr lang="en-US" sz="1400" dirty="0" err="1"/>
              <a:t>e.g</a:t>
            </a:r>
            <a:r>
              <a:rPr lang="en-US" sz="1400" dirty="0"/>
              <a:t>, </a:t>
            </a:r>
            <a:r>
              <a:rPr lang="en-US" sz="1400" dirty="0" err="1"/>
              <a:t>slurm</a:t>
            </a:r>
            <a:r>
              <a:rPr lang="en-US" sz="1400" dirty="0"/>
              <a:t>)</a:t>
            </a:r>
          </a:p>
          <a:p>
            <a:r>
              <a:rPr lang="en-US" sz="1400" dirty="0"/>
              <a:t>CPU and GPU resource allocation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/>
              <a:t>Force Field</a:t>
            </a:r>
          </a:p>
          <a:p>
            <a:r>
              <a:rPr lang="en-US" sz="1400" dirty="0"/>
              <a:t>LAMMPS distributed potentials:</a:t>
            </a:r>
          </a:p>
          <a:p>
            <a:pPr lvl="1"/>
            <a:r>
              <a:rPr lang="en-US" sz="1400" dirty="0"/>
              <a:t>Many-body potentials (e.g., EAM, MEAM, </a:t>
            </a:r>
            <a:r>
              <a:rPr lang="en-US" sz="1400" dirty="0" err="1"/>
              <a:t>Tersoff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reactive force field (e.g., REBO, AIREBO, COMB, </a:t>
            </a:r>
            <a:r>
              <a:rPr lang="en-US" sz="1400" dirty="0" err="1"/>
              <a:t>ReaxFF</a:t>
            </a:r>
            <a:r>
              <a:rPr lang="en-US" sz="1400" dirty="0"/>
              <a:t>)</a:t>
            </a:r>
          </a:p>
          <a:p>
            <a:r>
              <a:rPr lang="en-US" sz="1400" dirty="0"/>
              <a:t>Conventional &amp; machine learning interatomic potentials (</a:t>
            </a:r>
            <a:r>
              <a:rPr lang="en-US" sz="1400" dirty="0" err="1"/>
              <a:t>OpenKIM</a:t>
            </a:r>
            <a:r>
              <a:rPr lang="en-US" sz="1400" dirty="0"/>
              <a:t>)</a:t>
            </a:r>
          </a:p>
          <a:p>
            <a:r>
              <a:rPr lang="en-US" sz="1400" dirty="0"/>
              <a:t>Classic all-atom force field (</a:t>
            </a:r>
            <a:r>
              <a:rPr lang="en-US" sz="1400" dirty="0" err="1"/>
              <a:t>e.g</a:t>
            </a:r>
            <a:r>
              <a:rPr lang="en-US" sz="1400" dirty="0"/>
              <a:t>, OPLS)</a:t>
            </a:r>
          </a:p>
          <a:p>
            <a:pPr lvl="1"/>
            <a:r>
              <a:rPr lang="en-US" sz="1400" dirty="0"/>
              <a:t>Structure Generation: supported structures</a:t>
            </a:r>
          </a:p>
          <a:p>
            <a:pPr lvl="1"/>
            <a:r>
              <a:rPr lang="en-US" sz="1400" dirty="0"/>
              <a:t>DFT Calculation: accuracy vs cost</a:t>
            </a:r>
          </a:p>
          <a:p>
            <a:pPr lvl="1"/>
            <a:r>
              <a:rPr lang="en-US" sz="1400" dirty="0"/>
              <a:t>Force Constant Fit: Energy + Formula </a:t>
            </a: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Parameters</a:t>
            </a:r>
          </a:p>
          <a:p>
            <a:pPr lvl="1"/>
            <a:r>
              <a:rPr lang="en-US" sz="1400" dirty="0"/>
              <a:t>Typer: Type the atoms by atoms, bonding, and neighbors</a:t>
            </a:r>
          </a:p>
          <a:p>
            <a:pPr lvl="1"/>
            <a:r>
              <a:rPr lang="en-US" sz="1400" dirty="0"/>
              <a:t>Assignment: assign parameters based on the matches</a:t>
            </a:r>
          </a:p>
          <a:p>
            <a:r>
              <a:rPr lang="en-US" sz="1400" dirty="0"/>
              <a:t>Coarse-grained (e.g. MARTINI)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/>
              <a:t>Application</a:t>
            </a:r>
            <a:endParaRPr lang="en-US" sz="1400" dirty="0"/>
          </a:p>
          <a:p>
            <a:r>
              <a:rPr lang="en-US" sz="1400" dirty="0"/>
              <a:t>Structure: Reader subclasses Struct</a:t>
            </a:r>
          </a:p>
          <a:p>
            <a:r>
              <a:rPr lang="en-US" sz="1400" dirty="0"/>
              <a:t>Polymer: branching, ladder, grow with temperature, fast back move</a:t>
            </a:r>
          </a:p>
          <a:p>
            <a:r>
              <a:rPr lang="en-US" sz="1400" dirty="0"/>
              <a:t>Crystal: build from space group, larger database</a:t>
            </a:r>
          </a:p>
          <a:p>
            <a:r>
              <a:rPr lang="en-US" sz="1400" dirty="0"/>
              <a:t>Property: dielectric constant, viscosity, elastic constant, solubility, and thermal conductivity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600" dirty="0"/>
              <a:t>Density functional theory</a:t>
            </a:r>
          </a:p>
          <a:p>
            <a:r>
              <a:rPr lang="en-US" sz="1400" dirty="0"/>
              <a:t>DFT deployment</a:t>
            </a:r>
          </a:p>
          <a:p>
            <a:r>
              <a:rPr lang="en-US" sz="1400" dirty="0"/>
              <a:t>Builder and analyzer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/>
              <a:t>Lattice Dynamics</a:t>
            </a:r>
          </a:p>
          <a:p>
            <a:r>
              <a:rPr lang="en-US" sz="1400" dirty="0"/>
              <a:t>K-path finder and visualizer (e.g., </a:t>
            </a:r>
            <a:r>
              <a:rPr lang="en-US" sz="1400" dirty="0" err="1"/>
              <a:t>SeeK</a:t>
            </a:r>
            <a:r>
              <a:rPr lang="en-US" sz="1400" dirty="0"/>
              <a:t>-path)</a:t>
            </a:r>
          </a:p>
          <a:p>
            <a:r>
              <a:rPr lang="en-US" sz="1400" dirty="0"/>
              <a:t>Lattice thermal conductivity</a:t>
            </a:r>
          </a:p>
          <a:p>
            <a:r>
              <a:rPr lang="en-US" sz="1400" dirty="0"/>
              <a:t>Accumulated thermal conductivity</a:t>
            </a:r>
          </a:p>
          <a:p>
            <a:r>
              <a:rPr lang="en-US" sz="1400" dirty="0"/>
              <a:t>Density of states</a:t>
            </a:r>
          </a:p>
          <a:p>
            <a:r>
              <a:rPr lang="en-US" sz="1400" dirty="0"/>
              <a:t>Low dimensional materials</a:t>
            </a:r>
          </a:p>
          <a:p>
            <a:r>
              <a:rPr lang="en-US" sz="1400" dirty="0"/>
              <a:t>Force from DFT calculation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191C-5B22-9DD7-8FD0-F269496A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81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E727-57EA-226F-8178-C1164FBE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FEB5-464C-F2D7-12C7-8FF314525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48109" cy="4351338"/>
          </a:xfrm>
        </p:spPr>
        <p:txBody>
          <a:bodyPr>
            <a:noAutofit/>
          </a:bodyPr>
          <a:lstStyle/>
          <a:p>
            <a:r>
              <a:rPr lang="en-US" sz="2200" dirty="0"/>
              <a:t>Simple and Fast Installation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9 min on a new machine with two clicks</a:t>
            </a:r>
          </a:p>
          <a:p>
            <a:r>
              <a:rPr lang="en-US" sz="2200" dirty="0"/>
              <a:t>Standard and Uniform Development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POSIX, DEBUG, CPU, etc.</a:t>
            </a:r>
          </a:p>
          <a:p>
            <a:r>
              <a:rPr lang="en-US" sz="2200" dirty="0"/>
              <a:t>Well-Designed Architecture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225 classes, 54 standalone functions</a:t>
            </a:r>
          </a:p>
          <a:p>
            <a:r>
              <a:rPr lang="en-US" sz="2200" dirty="0"/>
              <a:t>100% coverage Unit tests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1919 in 50s</a:t>
            </a:r>
          </a:p>
          <a:p>
            <a:r>
              <a:rPr lang="en-US" sz="2200" dirty="0"/>
              <a:t>Fast Amorphous Builder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100 million </a:t>
            </a:r>
            <a:r>
              <a:rPr lang="en-US" sz="2200" dirty="0" err="1">
                <a:solidFill>
                  <a:schemeClr val="bg1">
                    <a:lumMod val="50000"/>
                  </a:schemeClr>
                </a:solidFill>
              </a:rPr>
              <a:t>Ar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 (20 min), 20,000 (−CH</a:t>
            </a:r>
            <a:r>
              <a:rPr lang="en-US" sz="2200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−)</a:t>
            </a:r>
            <a:r>
              <a:rPr lang="en-US" sz="2200" baseline="-25000" dirty="0">
                <a:solidFill>
                  <a:schemeClr val="bg1">
                    <a:lumMod val="50000"/>
                  </a:schemeClr>
                </a:solidFill>
              </a:rPr>
              <a:t>100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 (22h, 0.5 g/cm</a:t>
            </a:r>
            <a:r>
              <a:rPr lang="en-US" sz="2200" baseline="300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 )</a:t>
            </a:r>
          </a:p>
          <a:p>
            <a:r>
              <a:rPr lang="en-US" sz="2200" dirty="0"/>
              <a:t>Efficient Trajectory Analysis</a:t>
            </a:r>
            <a:r>
              <a:rPr lang="en-US" sz="2400" dirty="0"/>
              <a:t>*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density (2s), RDF (6 min), MSD (3 min), 200 MB memory</a:t>
            </a:r>
          </a:p>
          <a:p>
            <a:r>
              <a:rPr lang="en-US" sz="2200" dirty="0"/>
              <a:t>Robust Relaxation Protocol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methane (gas), water (liquid), and argon (solid) </a:t>
            </a:r>
          </a:p>
          <a:p>
            <a:r>
              <a:rPr lang="en-US" sz="2200" dirty="0"/>
              <a:t>Various Properties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diffusion coefficient, energy hypersurface, phonon dispersion,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0D37A-43F2-B5EF-E267-C46E0AB7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2F402-B69C-9240-AB73-F4539A2065C4}"/>
              </a:ext>
            </a:extLst>
          </p:cNvPr>
          <p:cNvSpPr txBox="1"/>
          <p:nvPr/>
        </p:nvSpPr>
        <p:spPr>
          <a:xfrm>
            <a:off x="838202" y="6081991"/>
            <a:ext cx="60970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*25,000 frames x 600 atoms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18970-A6C0-7496-C36C-C4EC43FA979E}"/>
              </a:ext>
            </a:extLst>
          </p:cNvPr>
          <p:cNvSpPr txBox="1"/>
          <p:nvPr/>
        </p:nvSpPr>
        <p:spPr>
          <a:xfrm>
            <a:off x="6570617" y="5661878"/>
            <a:ext cx="2968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45385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34A36B-5DB4-2B46-748B-5816CDFDDBF4}"/>
              </a:ext>
            </a:extLst>
          </p:cNvPr>
          <p:cNvSpPr txBox="1">
            <a:spLocks/>
          </p:cNvSpPr>
          <p:nvPr/>
        </p:nvSpPr>
        <p:spPr>
          <a:xfrm>
            <a:off x="838200" y="267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Command-Line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B0EB9-B9FD-2DC2-79C0-D12E70D8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7DFA66-50BE-1E11-024B-05226D2C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006800"/>
              </p:ext>
            </p:extLst>
          </p:nvPr>
        </p:nvGraphicFramePr>
        <p:xfrm>
          <a:off x="947990" y="1352007"/>
          <a:ext cx="10076429" cy="2595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0344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16931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9154">
                  <a:extLst>
                    <a:ext uri="{9D8B030D-6E8A-4147-A177-3AD203B41FA5}">
                      <a16:colId xmlns:a16="http://schemas.microsoft.com/office/drawing/2014/main" val="2334211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Script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-seed SEED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random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Randomize coordinate, velocity, sequence, selection,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651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-JOBNAME JOBNAME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Jobname[_type].{log, csv, data,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npz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parquet, etc.}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Pause for user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Zoom in / out figure, set initial guess,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-PYTHON {-1,0,1,2}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0: native; 1: compiled; 2: cached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performance compiled python.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-CPU INT [INT ...]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number of CPUs [num for one task]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Limit the total resource and max single consumption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97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Surfaces the issues instead of prioritizing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CC97128-65D5-F9CE-8A26-7A7EF3F7A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680235"/>
              </p:ext>
            </p:extLst>
          </p:nvPr>
        </p:nvGraphicFramePr>
        <p:xfrm>
          <a:off x="947992" y="4036093"/>
          <a:ext cx="10076428" cy="2148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52919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31728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1781">
                  <a:extLst>
                    <a:ext uri="{9D8B030D-6E8A-4147-A177-3AD203B41FA5}">
                      <a16:colId xmlns:a16="http://schemas.microsoft.com/office/drawing/2014/main" val="2624247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Workflow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run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calculations 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 register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files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Aggregator: collect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High-cost tasks and light-weight aggregators can run either serially or separately.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Clean previous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on top of previous results or from scratches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off,serial,parallel,job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 status: off, serial, parallel, and job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batch script silently or with selected printing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the (sub)jobs the debug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BCC9C4-DC60-1158-2C05-E55902CF670E}"/>
              </a:ext>
            </a:extLst>
          </p:cNvPr>
          <p:cNvSpPr txBox="1"/>
          <p:nvPr/>
        </p:nvSpPr>
        <p:spPr>
          <a:xfrm>
            <a:off x="947990" y="6231353"/>
            <a:ext cx="797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export SHALLOW=1</a:t>
            </a:r>
            <a:r>
              <a:rPr lang="en-US" sz="1400" dirty="0"/>
              <a:t> increases the performance at the sacrifice of stability. (e.g. shallow copy, unclean build)</a:t>
            </a:r>
          </a:p>
        </p:txBody>
      </p:sp>
    </p:spTree>
    <p:extLst>
      <p:ext uri="{BB962C8B-B14F-4D97-AF65-F5344CB8AC3E}">
        <p14:creationId xmlns:p14="http://schemas.microsoft.com/office/powerpoint/2010/main" val="3199098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D2B1B2-4396-513B-10FF-3C1E6D7763A1}"/>
              </a:ext>
            </a:extLst>
          </p:cNvPr>
          <p:cNvSpPr txBox="1"/>
          <p:nvPr/>
        </p:nvSpPr>
        <p:spPr>
          <a:xfrm>
            <a:off x="478418" y="731520"/>
            <a:ext cx="11430000" cy="5669280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r>
              <a:rPr lang="en-US" sz="1300" dirty="0">
                <a:effectLst/>
              </a:rPr>
              <a:t>class Darwin: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macOS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Install the packages required by compilation.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if not </a:t>
            </a:r>
            <a:r>
              <a:rPr lang="en-US" sz="1300" dirty="0" err="1">
                <a:effectLst/>
              </a:rPr>
              <a:t>self.lmp_exe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</a:t>
            </a:r>
            <a:r>
              <a:rPr lang="en-US" sz="1300" dirty="0" err="1">
                <a:effectLst/>
              </a:rPr>
              <a:t>self.LMP_PKGS</a:t>
            </a:r>
            <a:br>
              <a:rPr lang="en-US" sz="1300" dirty="0"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 = ' '.join(</a:t>
            </a:r>
            <a:r>
              <a:rPr lang="en-US" sz="1300" dirty="0" err="1">
                <a:effectLst/>
              </a:rPr>
              <a:t>self.INSTALL</a:t>
            </a:r>
            <a:r>
              <a:rPr lang="en-US" sz="1300" dirty="0">
                <a:effectLst/>
              </a:rPr>
              <a:t> + pkgs)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</a:t>
            </a:r>
            <a:r>
              <a:rPr lang="en-US" sz="1300" dirty="0" err="1">
                <a:effectLst/>
              </a:rPr>
              <a:t>f"echo</a:t>
            </a:r>
            <a:r>
              <a:rPr lang="en-US" sz="1300" dirty="0">
                <a:effectLst/>
              </a:rPr>
              <a:t>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};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}",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compile</a:t>
            </a:r>
            <a:r>
              <a:rPr lang="en-US" sz="1300" dirty="0">
                <a:effectLst/>
              </a:rPr>
              <a:t>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Compile the binaries.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('bash </a:t>
            </a:r>
            <a:r>
              <a:rPr lang="en-US" sz="1300" dirty="0" err="1">
                <a:effectLst/>
              </a:rPr>
              <a:t>install.sh</a:t>
            </a:r>
            <a:r>
              <a:rPr lang="en-US" sz="1300" dirty="0">
                <a:effectLst/>
              </a:rPr>
              <a:t>',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r>
              <a:rPr lang="en-US" sz="1300" dirty="0">
                <a:effectLst/>
              </a:rPr>
              <a:t>class Linux(Darwin):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Linux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6AAB73"/>
                </a:solidFill>
                <a:effectLst/>
              </a:rPr>
            </a:br>
            <a:br>
              <a:rPr lang="en-US" sz="1300" dirty="0">
                <a:solidFill>
                  <a:srgbClr val="6AAB73"/>
                </a:solidFill>
                <a:effectLst/>
              </a:rPr>
            </a:br>
            <a:r>
              <a:rPr lang="en-US" sz="1300" dirty="0">
                <a:solidFill>
                  <a:srgbClr val="6AAB73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Customize the prerequisites for Linux machine.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info =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</a:t>
            </a:r>
            <a:r>
              <a:rPr lang="en-US" sz="1300" dirty="0" err="1">
                <a:effectLst/>
              </a:rPr>
              <a:t>nvidia-smi</a:t>
            </a:r>
            <a:r>
              <a:rPr lang="en-US" sz="1300" dirty="0">
                <a:effectLst/>
              </a:rPr>
              <a:t> | grep NVIDIA')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if not </a:t>
            </a:r>
            <a:r>
              <a:rPr lang="en-US" sz="1300" dirty="0" err="1">
                <a:effectLst/>
              </a:rPr>
              <a:t>info.returncode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('</a:t>
            </a:r>
            <a:r>
              <a:rPr lang="en-US" sz="1300" dirty="0" err="1">
                <a:effectLst/>
              </a:rPr>
              <a:t>nvidia</a:t>
            </a:r>
            <a:r>
              <a:rPr lang="en-US" sz="1300" dirty="0">
                <a:effectLst/>
              </a:rPr>
              <a:t>-</a:t>
            </a:r>
            <a:r>
              <a:rPr lang="en-US" sz="1300" dirty="0" err="1">
                <a:effectLst/>
              </a:rPr>
              <a:t>cuda</a:t>
            </a:r>
            <a:r>
              <a:rPr lang="en-US" sz="1300" dirty="0">
                <a:effectLst/>
              </a:rPr>
              <a:t>-toolkit’, 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super().</a:t>
            </a:r>
            <a:r>
              <a:rPr lang="en-US" sz="1300" dirty="0" err="1">
                <a:effectLst/>
              </a:rPr>
              <a:t>prereq</a:t>
            </a:r>
            <a:r>
              <a:rPr lang="en-US" sz="1300" dirty="0">
                <a:effectLst/>
              </a:rPr>
              <a:t>(*pkgs)</a:t>
            </a:r>
            <a:endParaRPr lang="en-US" sz="1300" dirty="0"/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</a:endParaRPr>
          </a:p>
          <a:p>
            <a:r>
              <a:rPr lang="en-US" sz="1300" dirty="0">
                <a:effectLst/>
              </a:rPr>
              <a:t>Installer = {'</a:t>
            </a:r>
            <a:r>
              <a:rPr lang="en-US" sz="1300" dirty="0" err="1">
                <a:effectLst/>
              </a:rPr>
              <a:t>darwin</a:t>
            </a:r>
            <a:r>
              <a:rPr lang="en-US" sz="1300" dirty="0">
                <a:effectLst/>
              </a:rPr>
              <a:t>': Darwin, '</a:t>
            </a:r>
            <a:r>
              <a:rPr lang="en-US" sz="1300" dirty="0" err="1">
                <a:effectLst/>
              </a:rPr>
              <a:t>linux</a:t>
            </a:r>
            <a:r>
              <a:rPr lang="en-US" sz="1300" dirty="0">
                <a:effectLst/>
              </a:rPr>
              <a:t>': Linux}[</a:t>
            </a:r>
            <a:r>
              <a:rPr lang="en-US" sz="1300" dirty="0" err="1">
                <a:effectLst/>
              </a:rPr>
              <a:t>sys.platform</a:t>
            </a:r>
            <a:r>
              <a:rPr lang="en-US" sz="1300" dirty="0">
                <a:effectLst/>
              </a:rPr>
              <a:t>]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effectLst/>
              </a:rPr>
              <a:t>class</a:t>
            </a:r>
            <a:r>
              <a:rPr lang="en-US" sz="1300" dirty="0">
                <a:solidFill>
                  <a:srgbClr val="CF8E6D"/>
                </a:solidFill>
                <a:effectLst/>
              </a:rPr>
              <a:t> </a:t>
            </a:r>
            <a:r>
              <a:rPr lang="en-US" sz="1300" dirty="0">
                <a:effectLst/>
              </a:rPr>
              <a:t>Distribution(Installer):</a:t>
            </a:r>
            <a:br>
              <a:rPr lang="en-US" sz="1300" dirty="0"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Distribute the scripts, packages and data.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b="1" dirty="0">
                <a:effectLst/>
              </a:rPr>
              <a:t>def run(self):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Main method to install and distribute.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</a:t>
            </a:r>
            <a:r>
              <a:rPr lang="en-US" sz="1300" i="1" dirty="0">
                <a:solidFill>
                  <a:srgbClr val="00B0F0"/>
                </a:solidFill>
                <a:effectLst/>
              </a:rPr>
              <a:t>       </a:t>
            </a:r>
            <a:r>
              <a:rPr lang="en-US" sz="1300" dirty="0" err="1">
                <a:solidFill>
                  <a:srgbClr val="00B0F0"/>
                </a:solidFill>
              </a:rPr>
              <a:t>self.prereq</a:t>
            </a:r>
            <a:r>
              <a:rPr lang="en-US" sz="1300" dirty="0"/>
              <a:t>()</a:t>
            </a:r>
          </a:p>
          <a:p>
            <a:r>
              <a:rPr lang="en-US" sz="1300" dirty="0">
                <a:solidFill>
                  <a:srgbClr val="00B0F0"/>
                </a:solidFill>
              </a:rPr>
              <a:t>        </a:t>
            </a:r>
            <a:r>
              <a:rPr lang="en-US" sz="1300" dirty="0" err="1">
                <a:solidFill>
                  <a:srgbClr val="00B0F0"/>
                </a:solidFill>
              </a:rPr>
              <a:t>self.compile</a:t>
            </a:r>
            <a:r>
              <a:rPr lang="en-US" sz="1300" dirty="0"/>
              <a:t>()</a:t>
            </a:r>
            <a:br>
              <a:rPr lang="en-US" sz="1300" dirty="0"/>
            </a:br>
            <a:r>
              <a:rPr lang="en-US" sz="1300" dirty="0"/>
              <a:t>        </a:t>
            </a:r>
            <a:r>
              <a:rPr lang="en-US" sz="1300" dirty="0" err="1">
                <a:solidFill>
                  <a:schemeClr val="accent2"/>
                </a:solidFill>
              </a:rPr>
              <a:t>self.setup</a:t>
            </a:r>
            <a:r>
              <a:rPr lang="en-US" sz="1300" dirty="0"/>
              <a:t>()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A9310-BB79-2144-B598-D0EB31F3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05759" cy="1325563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BBDED6-40BA-2A45-8F88-5161C9C86FC7}"/>
              </a:ext>
            </a:extLst>
          </p:cNvPr>
          <p:cNvSpPr/>
          <p:nvPr/>
        </p:nvSpPr>
        <p:spPr>
          <a:xfrm>
            <a:off x="478419" y="1555933"/>
            <a:ext cx="3888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python3.10 </a:t>
            </a:r>
            <a:r>
              <a:rPr lang="en-US" i="1" dirty="0" err="1">
                <a:solidFill>
                  <a:schemeClr val="accent1"/>
                </a:solidFill>
              </a:rPr>
              <a:t>setup.py</a:t>
            </a:r>
            <a:r>
              <a:rPr lang="en-US" i="1" dirty="0">
                <a:solidFill>
                  <a:schemeClr val="accent1"/>
                </a:solidFill>
              </a:rPr>
              <a:t> install --verbose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7995A82-AA87-EB47-9A72-502758C7D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392695"/>
              </p:ext>
            </p:extLst>
          </p:nvPr>
        </p:nvGraphicFramePr>
        <p:xfrm>
          <a:off x="5163591" y="3954001"/>
          <a:ext cx="4297680" cy="2133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3373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3144307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436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accent2"/>
                          </a:solidFill>
                          <a:effectLst/>
                        </a:rPr>
                        <a:t>setuptools</a:t>
                      </a:r>
                      <a:r>
                        <a:rPr lang="en-US" sz="1400" b="0" dirty="0" err="1">
                          <a:solidFill>
                            <a:schemeClr val="accent2"/>
                          </a:solidFill>
                        </a:rPr>
                        <a:t>.setup</a:t>
                      </a:r>
                      <a:endParaRPr lang="en-US" sz="1400" b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24960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 = [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alamode]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Python files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package_dir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module/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Non-python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package_data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lammps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[build/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lmp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]},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Scripts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scripts=[</a:t>
                      </a:r>
                      <a:r>
                        <a:rPr lang="en-US" sz="1400" dirty="0" err="1"/>
                        <a:t>sh</a:t>
                      </a:r>
                      <a:r>
                        <a:rPr lang="en-US" sz="1400" dirty="0"/>
                        <a:t>/</a:t>
                      </a:r>
                      <a:r>
                        <a:rPr lang="en-US" sz="1400" dirty="0" err="1"/>
                        <a:t>nemd_run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5728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install_requires</a:t>
                      </a:r>
                      <a:r>
                        <a:rPr lang="en-US" sz="1400" dirty="0"/>
                        <a:t>=[</a:t>
                      </a:r>
                      <a:r>
                        <a:rPr lang="en-US" sz="1400" dirty="0" err="1"/>
                        <a:t>numpy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scipy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7399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classifiers=[Status :: Production/Stable]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86119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3A045-037E-395D-3D4C-73000FD8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34</a:t>
            </a:fld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472D82-6278-FB6C-1597-341A55663B49}"/>
              </a:ext>
            </a:extLst>
          </p:cNvPr>
          <p:cNvSpPr/>
          <p:nvPr/>
        </p:nvSpPr>
        <p:spPr>
          <a:xfrm>
            <a:off x="9579769" y="4379118"/>
            <a:ext cx="171450" cy="72866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1B17EF-607B-61CF-F81A-13E8B5D4E6E1}"/>
              </a:ext>
            </a:extLst>
          </p:cNvPr>
          <p:cNvCxnSpPr/>
          <p:nvPr/>
        </p:nvCxnSpPr>
        <p:spPr>
          <a:xfrm>
            <a:off x="9579769" y="5350668"/>
            <a:ext cx="171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89AD6-ADD5-77C7-137F-7D0A47FDB098}"/>
              </a:ext>
            </a:extLst>
          </p:cNvPr>
          <p:cNvSpPr/>
          <p:nvPr/>
        </p:nvSpPr>
        <p:spPr>
          <a:xfrm>
            <a:off x="9869717" y="4558783"/>
            <a:ext cx="1610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site-packages/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04D04F-FFE5-4139-C4AB-BF0DD7D66638}"/>
              </a:ext>
            </a:extLst>
          </p:cNvPr>
          <p:cNvSpPr/>
          <p:nvPr/>
        </p:nvSpPr>
        <p:spPr>
          <a:xfrm>
            <a:off x="9928515" y="5137426"/>
            <a:ext cx="14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bin/</a:t>
            </a:r>
          </a:p>
        </p:txBody>
      </p:sp>
    </p:spTree>
    <p:extLst>
      <p:ext uri="{BB962C8B-B14F-4D97-AF65-F5344CB8AC3E}">
        <p14:creationId xmlns:p14="http://schemas.microsoft.com/office/powerpoint/2010/main" val="190680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BD5A-BA12-DA4C-BA74-14CF0715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2C1888-8148-534E-A074-A5D082788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209197"/>
              </p:ext>
            </p:extLst>
          </p:nvPr>
        </p:nvGraphicFramePr>
        <p:xfrm>
          <a:off x="1416857" y="1634026"/>
          <a:ext cx="9248371" cy="45262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55089">
                  <a:extLst>
                    <a:ext uri="{9D8B030D-6E8A-4147-A177-3AD203B41FA5}">
                      <a16:colId xmlns:a16="http://schemas.microsoft.com/office/drawing/2014/main" val="3202141244"/>
                    </a:ext>
                  </a:extLst>
                </a:gridCol>
                <a:gridCol w="7493282">
                  <a:extLst>
                    <a:ext uri="{9D8B030D-6E8A-4147-A177-3AD203B41FA5}">
                      <a16:colId xmlns:a16="http://schemas.microsoft.com/office/drawing/2014/main" val="2146602134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3315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sh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</a:rPr>
                        <a:t>POSIX shell scripts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32953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setup.py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accent1"/>
                          </a:solidFill>
                        </a:rPr>
                        <a:t>PyPI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</a:rPr>
                        <a:t> installation on Darwin and Linux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51302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sng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External </a:t>
                      </a:r>
                      <a:r>
                        <a:rPr lang="en-US" u="sng" dirty="0"/>
                        <a:t>codebases</a:t>
                      </a:r>
                      <a:r>
                        <a:rPr lang="en-US" dirty="0"/>
                        <a:t>, shared classes and functions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6760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Command line execution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6825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workflow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Serialization and parallelization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377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premake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Environmental configuration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3504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Unit, integration, scientific, and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816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practice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Trial and error learning curve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4235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Roadmap, summary, and documentation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5875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06D48-6892-EA3D-B212-225AC155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6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924848"/>
            <a:ext cx="242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7528856" y="2357801"/>
            <a:ext cx="2725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Log</a:t>
            </a: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924452" y="3237180"/>
            <a:ext cx="34035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Trajectory</a:t>
            </a:r>
            <a:endParaRPr lang="en-US" sz="20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61EEB76-F92B-2347-AD56-40101983DE73}"/>
              </a:ext>
            </a:extLst>
          </p:cNvPr>
          <p:cNvSpPr/>
          <p:nvPr/>
        </p:nvSpPr>
        <p:spPr>
          <a:xfrm>
            <a:off x="2416784" y="924848"/>
            <a:ext cx="7382212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9980580" y="933881"/>
            <a:ext cx="2057400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350235" y="4381226"/>
            <a:ext cx="1275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7030A0"/>
                </a:solidFill>
              </a:rPr>
              <a:t>Jobcontrol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990966" y="685211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28024" y="1297276"/>
            <a:ext cx="104837" cy="309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469851" y="282909"/>
            <a:ext cx="112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 flipV="1">
            <a:off x="2294270" y="1290632"/>
            <a:ext cx="94880" cy="664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8338928" y="3802740"/>
            <a:ext cx="1941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Lattice Dynamics</a:t>
            </a:r>
            <a:endParaRPr lang="en-US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5491414" y="4054104"/>
            <a:ext cx="1045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Polymer</a:t>
            </a:r>
            <a:endParaRPr lang="en-US" sz="20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3CAF2-CFF0-894B-B873-A4A31A10159F}"/>
              </a:ext>
            </a:extLst>
          </p:cNvPr>
          <p:cNvSpPr/>
          <p:nvPr/>
        </p:nvSpPr>
        <p:spPr>
          <a:xfrm>
            <a:off x="10143745" y="2777250"/>
            <a:ext cx="11582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Structure</a:t>
            </a:r>
            <a:endParaRPr lang="en-US" sz="2000" dirty="0"/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1968802"/>
            <a:ext cx="11860396" cy="3014481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203911" y="926711"/>
            <a:ext cx="2080931" cy="738664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Job &amp; Log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112637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 Builder, Molecular Dynamics Simulation, MD Post Analysis, and Solid Physics</a:t>
            </a:r>
            <a:endParaRPr lang="en-US" sz="2000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4896255" y="2157746"/>
            <a:ext cx="230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Application Focused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071670" y="5256748"/>
            <a:ext cx="817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0794276" y="5947428"/>
            <a:ext cx="1198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303016" y="50797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module/</a:t>
            </a:r>
            <a:r>
              <a:rPr lang="en-US" sz="2000" b="1" dirty="0" err="1"/>
              <a:t>nemd</a:t>
            </a:r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509DB-62AA-1C0D-B5B8-3ECA6A6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5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C03E0-F379-569F-EBC3-7B95466F6999}"/>
              </a:ext>
            </a:extLst>
          </p:cNvPr>
          <p:cNvSpPr/>
          <p:nvPr/>
        </p:nvSpPr>
        <p:spPr>
          <a:xfrm>
            <a:off x="168928" y="5822182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Decentralized Automation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97AB2E-5C0A-24CB-5399-9F689CA8D853}"/>
              </a:ext>
            </a:extLst>
          </p:cNvPr>
          <p:cNvSpPr txBox="1">
            <a:spLocks/>
          </p:cNvSpPr>
          <p:nvPr/>
        </p:nvSpPr>
        <p:spPr>
          <a:xfrm>
            <a:off x="838200" y="98907"/>
            <a:ext cx="2985306" cy="81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Architecture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C7F62-19D1-B935-848A-2DB2132240FC}"/>
              </a:ext>
            </a:extLst>
          </p:cNvPr>
          <p:cNvSpPr txBox="1"/>
          <p:nvPr/>
        </p:nvSpPr>
        <p:spPr>
          <a:xfrm>
            <a:off x="5364274" y="2656614"/>
            <a:ext cx="13169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Force Field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4C9DB-7677-9DD6-DED3-E2140C3EB0D6}"/>
              </a:ext>
            </a:extLst>
          </p:cNvPr>
          <p:cNvSpPr/>
          <p:nvPr/>
        </p:nvSpPr>
        <p:spPr>
          <a:xfrm>
            <a:off x="5376466" y="3361492"/>
            <a:ext cx="14390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Conformer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3191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73D-D3DC-9F4C-A8C5-BF302DEB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7"/>
            <a:ext cx="2985306" cy="81743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F29ED-2B46-9341-9908-BE64EADFCFBA}"/>
              </a:ext>
            </a:extLst>
          </p:cNvPr>
          <p:cNvSpPr txBox="1"/>
          <p:nvPr/>
        </p:nvSpPr>
        <p:spPr>
          <a:xfrm>
            <a:off x="210327" y="3576743"/>
            <a:ext cx="1569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parser (</a:t>
            </a:r>
            <a:r>
              <a:rPr lang="en-US" sz="1400" dirty="0" err="1"/>
              <a:t>parserutils</a:t>
            </a:r>
            <a:r>
              <a:rPr lang="en-US" sz="1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63E7A-6842-0D49-8F4E-D347FD468A04}"/>
              </a:ext>
            </a:extLst>
          </p:cNvPr>
          <p:cNvSpPr txBox="1"/>
          <p:nvPr/>
        </p:nvSpPr>
        <p:spPr>
          <a:xfrm>
            <a:off x="167366" y="4028612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job, aggregator, task (</a:t>
            </a:r>
            <a:r>
              <a:rPr lang="en-US" sz="1400" dirty="0" err="1"/>
              <a:t>taskbase</a:t>
            </a:r>
            <a:r>
              <a:rPr lang="en-US" sz="1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588E4-F10A-644C-9466-0925CE93F76D}"/>
              </a:ext>
            </a:extLst>
          </p:cNvPr>
          <p:cNvSpPr txBox="1"/>
          <p:nvPr/>
        </p:nvSpPr>
        <p:spPr>
          <a:xfrm>
            <a:off x="5094886" y="648798"/>
            <a:ext cx="2382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debug, </a:t>
            </a:r>
            <a:r>
              <a:rPr lang="en-US" sz="1400" dirty="0" err="1"/>
              <a:t>lazy_import</a:t>
            </a:r>
            <a:r>
              <a:rPr lang="en-US" sz="1400" dirty="0"/>
              <a:t> (__</a:t>
            </a:r>
            <a:r>
              <a:rPr lang="en-US" sz="1400" dirty="0" err="1"/>
              <a:t>init</a:t>
            </a:r>
            <a:r>
              <a:rPr lang="en-US" sz="1400" dirty="0"/>
              <a:t>__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1105215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9A201-7BF9-684E-BEFE-9D7833C6BDC2}"/>
              </a:ext>
            </a:extLst>
          </p:cNvPr>
          <p:cNvSpPr txBox="1"/>
          <p:nvPr/>
        </p:nvSpPr>
        <p:spPr>
          <a:xfrm>
            <a:off x="1740522" y="4481692"/>
            <a:ext cx="198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driver &amp; test tasks </a:t>
            </a:r>
            <a:r>
              <a:rPr lang="en-US" sz="1400" dirty="0"/>
              <a:t>(task)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DE92BA-D6DA-8B41-8918-22EA38868DDE}"/>
              </a:ext>
            </a:extLst>
          </p:cNvPr>
          <p:cNvSpPr txBox="1"/>
          <p:nvPr/>
        </p:nvSpPr>
        <p:spPr>
          <a:xfrm>
            <a:off x="4142605" y="2357713"/>
            <a:ext cx="211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dynamic force field </a:t>
            </a:r>
            <a:r>
              <a:rPr lang="en-US" sz="1400" dirty="0"/>
              <a:t>(</a:t>
            </a:r>
            <a:r>
              <a:rPr lang="en-US" sz="1400" dirty="0" err="1"/>
              <a:t>sw</a:t>
            </a:r>
            <a:r>
              <a:rPr lang="en-US" sz="1400" dirty="0"/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58FE01-D2F4-774B-9905-1506AE7279C1}"/>
              </a:ext>
            </a:extLst>
          </p:cNvPr>
          <p:cNvSpPr/>
          <p:nvPr/>
        </p:nvSpPr>
        <p:spPr>
          <a:xfrm>
            <a:off x="6214146" y="2359631"/>
            <a:ext cx="1370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in script </a:t>
            </a:r>
            <a:r>
              <a:rPr lang="en-US" sz="1400" dirty="0"/>
              <a:t>(</a:t>
            </a:r>
            <a:r>
              <a:rPr lang="en-US" sz="1400" dirty="0" err="1"/>
              <a:t>lmpin</a:t>
            </a:r>
            <a:r>
              <a:rPr lang="en-US" sz="1400" dirty="0"/>
              <a:t>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DAFE5F-5580-F949-B920-81C0C801CF81}"/>
              </a:ext>
            </a:extLst>
          </p:cNvPr>
          <p:cNvSpPr/>
          <p:nvPr/>
        </p:nvSpPr>
        <p:spPr>
          <a:xfrm>
            <a:off x="8893557" y="2566623"/>
            <a:ext cx="2828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conformer, molecule, structure</a:t>
            </a:r>
          </a:p>
          <a:p>
            <a:pPr algn="ctr"/>
            <a:r>
              <a:rPr lang="en-US" sz="1400" dirty="0"/>
              <a:t>(structure)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3FE12-869C-4D43-8176-544EB6A436DE}"/>
              </a:ext>
            </a:extLst>
          </p:cNvPr>
          <p:cNvSpPr txBox="1"/>
          <p:nvPr/>
        </p:nvSpPr>
        <p:spPr>
          <a:xfrm>
            <a:off x="5069828" y="2777250"/>
            <a:ext cx="1974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atomic data (</a:t>
            </a:r>
            <a:r>
              <a:rPr lang="en-US" sz="1400" dirty="0" err="1"/>
              <a:t>lmpatomic</a:t>
            </a:r>
            <a:r>
              <a:rPr lang="en-US" sz="14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176A97-5D93-CA49-9066-128FE3AFC137}"/>
              </a:ext>
            </a:extLst>
          </p:cNvPr>
          <p:cNvSpPr txBox="1"/>
          <p:nvPr/>
        </p:nvSpPr>
        <p:spPr>
          <a:xfrm>
            <a:off x="5284052" y="3165411"/>
            <a:ext cx="15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opls</a:t>
            </a:r>
            <a:r>
              <a:rPr lang="en-US" sz="1400" dirty="0"/>
              <a:t> data (</a:t>
            </a:r>
            <a:r>
              <a:rPr lang="en-US" sz="1400" dirty="0" err="1"/>
              <a:t>lmpfull</a:t>
            </a:r>
            <a:r>
              <a:rPr lang="en-US" sz="14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9A8994-EB34-D74C-9825-49AAF18A7B4E}"/>
              </a:ext>
            </a:extLst>
          </p:cNvPr>
          <p:cNvSpPr/>
          <p:nvPr/>
        </p:nvSpPr>
        <p:spPr>
          <a:xfrm>
            <a:off x="5087435" y="3575020"/>
            <a:ext cx="2347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conformer search (</a:t>
            </a:r>
            <a:r>
              <a:rPr lang="en-US" sz="1400" dirty="0" err="1"/>
              <a:t>structutils</a:t>
            </a:r>
            <a:r>
              <a:rPr lang="en-US" sz="1400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7720528" y="2354934"/>
            <a:ext cx="1713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</a:rPr>
              <a:t>lammps</a:t>
            </a:r>
            <a:r>
              <a:rPr lang="en-US" sz="1400" dirty="0">
                <a:solidFill>
                  <a:srgbClr val="7030A0"/>
                </a:solidFill>
              </a:rPr>
              <a:t> log </a:t>
            </a:r>
            <a:r>
              <a:rPr lang="en-US" sz="1400" dirty="0"/>
              <a:t>(</a:t>
            </a:r>
            <a:r>
              <a:rPr lang="en-US" sz="1400" dirty="0" err="1"/>
              <a:t>lmplog</a:t>
            </a:r>
            <a:r>
              <a:rPr lang="en-US" sz="1400" dirty="0"/>
              <a:t>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25AEC-0773-9546-9CFC-5B0D6060E669}"/>
              </a:ext>
            </a:extLst>
          </p:cNvPr>
          <p:cNvSpPr/>
          <p:nvPr/>
        </p:nvSpPr>
        <p:spPr>
          <a:xfrm>
            <a:off x="2659577" y="4020600"/>
            <a:ext cx="1614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log &amp; </a:t>
            </a:r>
            <a:r>
              <a:rPr lang="en-US" sz="1400" dirty="0" err="1"/>
              <a:t>traj</a:t>
            </a:r>
            <a:r>
              <a:rPr lang="en-US" sz="1400" dirty="0"/>
              <a:t> (analyzer)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82A8D-1BA6-C14E-B6E8-57794599F1C0}"/>
              </a:ext>
            </a:extLst>
          </p:cNvPr>
          <p:cNvSpPr/>
          <p:nvPr/>
        </p:nvSpPr>
        <p:spPr>
          <a:xfrm>
            <a:off x="3858823" y="4491595"/>
            <a:ext cx="1111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testing (test)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C53DC-51E5-6940-A03F-B00657BA81E2}"/>
              </a:ext>
            </a:extLst>
          </p:cNvPr>
          <p:cNvSpPr/>
          <p:nvPr/>
        </p:nvSpPr>
        <p:spPr>
          <a:xfrm>
            <a:off x="3590104" y="3579709"/>
            <a:ext cx="1209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distance (</a:t>
            </a:r>
            <a:r>
              <a:rPr lang="en-US" sz="1400" dirty="0" err="1"/>
              <a:t>dist</a:t>
            </a:r>
            <a:r>
              <a:rPr lang="en-US" sz="14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C8826-18D4-6F4B-95F0-08FE4B8A0ED6}"/>
              </a:ext>
            </a:extLst>
          </p:cNvPr>
          <p:cNvSpPr/>
          <p:nvPr/>
        </p:nvSpPr>
        <p:spPr>
          <a:xfrm>
            <a:off x="1708327" y="3578223"/>
            <a:ext cx="1916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visualization</a:t>
            </a:r>
            <a:r>
              <a:rPr lang="en-US" sz="1400" dirty="0"/>
              <a:t> (</a:t>
            </a:r>
            <a:r>
              <a:rPr lang="en-US" sz="1400" dirty="0" err="1"/>
              <a:t>molview</a:t>
            </a:r>
            <a:r>
              <a:rPr lang="en-US" sz="1400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B23D3D-DDF3-1448-8F24-07CB2975A247}"/>
              </a:ext>
            </a:extLst>
          </p:cNvPr>
          <p:cNvSpPr/>
          <p:nvPr/>
        </p:nvSpPr>
        <p:spPr>
          <a:xfrm>
            <a:off x="2924278" y="3157935"/>
            <a:ext cx="19522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trajectory frame (frame)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1447031" y="3165410"/>
            <a:ext cx="133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trajectory</a:t>
            </a:r>
            <a:r>
              <a:rPr lang="en-US" sz="1400" dirty="0"/>
              <a:t> (</a:t>
            </a:r>
            <a:r>
              <a:rPr lang="en-US" sz="1400" dirty="0" err="1"/>
              <a:t>traj</a:t>
            </a:r>
            <a:r>
              <a:rPr lang="en-US" sz="1400" dirty="0"/>
              <a:t>) 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10070536" y="1094839"/>
            <a:ext cx="1969479" cy="811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</a:rPr>
              <a:t>periodic table (table)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Stillinger</a:t>
            </a:r>
            <a:r>
              <a:rPr lang="en-US" sz="1400" dirty="0">
                <a:solidFill>
                  <a:sysClr val="windowText" lastClr="000000"/>
                </a:solidFill>
              </a:rPr>
              <a:t>-Weber (</a:t>
            </a:r>
            <a:r>
              <a:rPr lang="en-US" sz="1400" dirty="0" err="1">
                <a:solidFill>
                  <a:sysClr val="windowText" lastClr="000000"/>
                </a:solidFill>
              </a:rPr>
              <a:t>sw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lammps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func</a:t>
            </a:r>
            <a:r>
              <a:rPr lang="en-US" sz="1400" dirty="0">
                <a:solidFill>
                  <a:sysClr val="windowText" lastClr="000000"/>
                </a:solidFill>
              </a:rPr>
              <a:t> (</a:t>
            </a:r>
            <a:r>
              <a:rPr lang="en-US" sz="1400" dirty="0" err="1">
                <a:solidFill>
                  <a:sysClr val="windowText" lastClr="000000"/>
                </a:solidFill>
              </a:rPr>
              <a:t>lmpfunc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153437" y="4467115"/>
            <a:ext cx="16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runner</a:t>
            </a:r>
            <a:r>
              <a:rPr lang="en-US" sz="1400" dirty="0"/>
              <a:t> (</a:t>
            </a:r>
            <a:r>
              <a:rPr lang="en-US" sz="1400" dirty="0" err="1"/>
              <a:t>jobcontrol</a:t>
            </a:r>
            <a:r>
              <a:rPr lang="en-US" sz="1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841811" y="931593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60044" y="1517904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36B4F0-0183-3B4D-B70D-73088FDE5A70}"/>
              </a:ext>
            </a:extLst>
          </p:cNvPr>
          <p:cNvCxnSpPr/>
          <p:nvPr/>
        </p:nvCxnSpPr>
        <p:spPr>
          <a:xfrm>
            <a:off x="1045805" y="1473657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B4137E-1DD7-EA4E-B7AD-02D006C316DF}"/>
              </a:ext>
            </a:extLst>
          </p:cNvPr>
          <p:cNvSpPr txBox="1"/>
          <p:nvPr/>
        </p:nvSpPr>
        <p:spPr>
          <a:xfrm>
            <a:off x="2527302" y="818091"/>
            <a:ext cx="2107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D0CD23-4707-FA4E-995E-AF0991EFB85F}"/>
              </a:ext>
            </a:extLst>
          </p:cNvPr>
          <p:cNvSpPr txBox="1"/>
          <p:nvPr/>
        </p:nvSpPr>
        <p:spPr>
          <a:xfrm>
            <a:off x="10062762" y="816605"/>
            <a:ext cx="1373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127350" y="456242"/>
            <a:ext cx="841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>
            <a:off x="2306023" y="1517904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D0C13F0-D3A4-CD47-A654-E0155133A905}"/>
              </a:ext>
            </a:extLst>
          </p:cNvPr>
          <p:cNvSpPr txBox="1"/>
          <p:nvPr/>
        </p:nvSpPr>
        <p:spPr>
          <a:xfrm>
            <a:off x="171251" y="818091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job &amp; log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D60C5C-C24A-9844-9DC8-B5CFADFFE361}"/>
              </a:ext>
            </a:extLst>
          </p:cNvPr>
          <p:cNvCxnSpPr>
            <a:cxnSpLocks/>
          </p:cNvCxnSpPr>
          <p:nvPr/>
        </p:nvCxnSpPr>
        <p:spPr>
          <a:xfrm>
            <a:off x="3836432" y="304123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8390972" y="3175905"/>
            <a:ext cx="2150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lattice dynamics </a:t>
            </a:r>
            <a:r>
              <a:rPr lang="en-US" sz="1400" dirty="0"/>
              <a:t>(alamode)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1D8D36-EB67-8F42-AECC-6B662760226E}"/>
              </a:ext>
            </a:extLst>
          </p:cNvPr>
          <p:cNvSpPr/>
          <p:nvPr/>
        </p:nvSpPr>
        <p:spPr>
          <a:xfrm>
            <a:off x="10660262" y="4024033"/>
            <a:ext cx="13780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repeat unit (cru)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5122614" y="4023918"/>
            <a:ext cx="1705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polymer</a:t>
            </a:r>
            <a:r>
              <a:rPr lang="en-US" sz="1400" dirty="0"/>
              <a:t> (</a:t>
            </a:r>
            <a:r>
              <a:rPr lang="en-US" sz="1400" dirty="0" err="1"/>
              <a:t>polymutils</a:t>
            </a:r>
            <a:r>
              <a:rPr lang="en-US" sz="1400" dirty="0"/>
              <a:t>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5A555D-CC5E-A94E-8DED-F96EE7908FCC}"/>
              </a:ext>
            </a:extLst>
          </p:cNvPr>
          <p:cNvSpPr/>
          <p:nvPr/>
        </p:nvSpPr>
        <p:spPr>
          <a:xfrm>
            <a:off x="10631839" y="3175426"/>
            <a:ext cx="1094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crystal (</a:t>
            </a:r>
            <a:r>
              <a:rPr lang="en-US" sz="1400" dirty="0" err="1"/>
              <a:t>xtal</a:t>
            </a:r>
            <a:r>
              <a:rPr lang="en-US" sz="1400" dirty="0"/>
              <a:t>)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46CFAA4-0C05-6F4F-A216-DBF506C1174B}"/>
              </a:ext>
            </a:extLst>
          </p:cNvPr>
          <p:cNvCxnSpPr>
            <a:cxnSpLocks/>
          </p:cNvCxnSpPr>
          <p:nvPr/>
        </p:nvCxnSpPr>
        <p:spPr>
          <a:xfrm>
            <a:off x="11647167" y="2934908"/>
            <a:ext cx="0" cy="99195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AA9D042-11A0-BF4D-955B-55123523712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0961623" y="3020751"/>
            <a:ext cx="155044" cy="80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6E22CDD-7F14-F240-8AEC-5A0F6FCE377A}"/>
              </a:ext>
            </a:extLst>
          </p:cNvPr>
          <p:cNvCxnSpPr>
            <a:cxnSpLocks/>
          </p:cNvCxnSpPr>
          <p:nvPr/>
        </p:nvCxnSpPr>
        <p:spPr>
          <a:xfrm flipV="1">
            <a:off x="7022424" y="2943128"/>
            <a:ext cx="2779813" cy="1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2AA3572-565C-6C40-9D3B-DE1C4177CA76}"/>
              </a:ext>
            </a:extLst>
          </p:cNvPr>
          <p:cNvCxnSpPr>
            <a:cxnSpLocks/>
          </p:cNvCxnSpPr>
          <p:nvPr/>
        </p:nvCxnSpPr>
        <p:spPr>
          <a:xfrm>
            <a:off x="5753518" y="3100691"/>
            <a:ext cx="321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05D77E-A355-3146-98AA-EB39F973CF88}"/>
              </a:ext>
            </a:extLst>
          </p:cNvPr>
          <p:cNvCxnSpPr>
            <a:cxnSpLocks/>
          </p:cNvCxnSpPr>
          <p:nvPr/>
        </p:nvCxnSpPr>
        <p:spPr>
          <a:xfrm flipH="1">
            <a:off x="8969945" y="310286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43FA48-BB25-224D-9B8D-633661FA25A1}"/>
              </a:ext>
            </a:extLst>
          </p:cNvPr>
          <p:cNvCxnSpPr>
            <a:cxnSpLocks/>
          </p:cNvCxnSpPr>
          <p:nvPr/>
        </p:nvCxnSpPr>
        <p:spPr>
          <a:xfrm flipH="1">
            <a:off x="5753519" y="3101445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16593C9-BD3F-D54A-A77A-8F4F3F4611D1}"/>
              </a:ext>
            </a:extLst>
          </p:cNvPr>
          <p:cNvCxnSpPr>
            <a:cxnSpLocks/>
          </p:cNvCxnSpPr>
          <p:nvPr/>
        </p:nvCxnSpPr>
        <p:spPr>
          <a:xfrm>
            <a:off x="5753652" y="303723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EC41504-5090-4C48-9AF4-B7B0D8593D95}"/>
              </a:ext>
            </a:extLst>
          </p:cNvPr>
          <p:cNvCxnSpPr>
            <a:cxnSpLocks/>
          </p:cNvCxnSpPr>
          <p:nvPr/>
        </p:nvCxnSpPr>
        <p:spPr>
          <a:xfrm>
            <a:off x="5755449" y="3475537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352CAF5-651F-5048-87BA-5A5066600BC1}"/>
              </a:ext>
            </a:extLst>
          </p:cNvPr>
          <p:cNvCxnSpPr>
            <a:cxnSpLocks/>
          </p:cNvCxnSpPr>
          <p:nvPr/>
        </p:nvCxnSpPr>
        <p:spPr>
          <a:xfrm flipV="1">
            <a:off x="8970478" y="3474609"/>
            <a:ext cx="0" cy="132163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2407830-64F4-3845-AD18-1B548529DFF6}"/>
              </a:ext>
            </a:extLst>
          </p:cNvPr>
          <p:cNvCxnSpPr>
            <a:cxnSpLocks/>
          </p:cNvCxnSpPr>
          <p:nvPr/>
        </p:nvCxnSpPr>
        <p:spPr>
          <a:xfrm>
            <a:off x="575544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787EF4C-32B1-B643-AE34-843F0F40DB1F}"/>
              </a:ext>
            </a:extLst>
          </p:cNvPr>
          <p:cNvCxnSpPr>
            <a:cxnSpLocks/>
          </p:cNvCxnSpPr>
          <p:nvPr/>
        </p:nvCxnSpPr>
        <p:spPr>
          <a:xfrm flipH="1">
            <a:off x="11036224" y="2939830"/>
            <a:ext cx="614724" cy="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99C8DB4-7E47-744F-8660-932C99156543}"/>
              </a:ext>
            </a:extLst>
          </p:cNvPr>
          <p:cNvCxnSpPr>
            <a:cxnSpLocks/>
          </p:cNvCxnSpPr>
          <p:nvPr/>
        </p:nvCxnSpPr>
        <p:spPr>
          <a:xfrm rot="10800000">
            <a:off x="11348792" y="288052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D483C18-1F8F-9244-9BBB-2BBCC614B764}"/>
              </a:ext>
            </a:extLst>
          </p:cNvPr>
          <p:cNvCxnSpPr>
            <a:cxnSpLocks/>
          </p:cNvCxnSpPr>
          <p:nvPr/>
        </p:nvCxnSpPr>
        <p:spPr>
          <a:xfrm flipH="1">
            <a:off x="4818056" y="2943926"/>
            <a:ext cx="18288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87BFE3C-9842-D04B-ACB0-1F25B1741F54}"/>
              </a:ext>
            </a:extLst>
          </p:cNvPr>
          <p:cNvSpPr/>
          <p:nvPr/>
        </p:nvSpPr>
        <p:spPr>
          <a:xfrm>
            <a:off x="2927284" y="2792914"/>
            <a:ext cx="19376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periodic boundary </a:t>
            </a:r>
            <a:r>
              <a:rPr lang="en-US" sz="1400" dirty="0"/>
              <a:t>(</a:t>
            </a:r>
            <a:r>
              <a:rPr lang="en-US" sz="1400" dirty="0" err="1"/>
              <a:t>pbc</a:t>
            </a:r>
            <a:r>
              <a:rPr lang="en-US" sz="1400" dirty="0"/>
              <a:t>)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16E2E05-1723-254B-A5C5-0A1EFB1AFB8E}"/>
              </a:ext>
            </a:extLst>
          </p:cNvPr>
          <p:cNvCxnSpPr>
            <a:cxnSpLocks/>
          </p:cNvCxnSpPr>
          <p:nvPr/>
        </p:nvCxnSpPr>
        <p:spPr>
          <a:xfrm flipH="1" flipV="1">
            <a:off x="4823805" y="3134868"/>
            <a:ext cx="227042" cy="441816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4465616-3C0B-F84F-BD06-6726580183A5}"/>
              </a:ext>
            </a:extLst>
          </p:cNvPr>
          <p:cNvCxnSpPr>
            <a:cxnSpLocks/>
          </p:cNvCxnSpPr>
          <p:nvPr/>
        </p:nvCxnSpPr>
        <p:spPr>
          <a:xfrm>
            <a:off x="4847287" y="3734027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CD8B204B-0E5C-1345-AA7F-09FA32E45388}"/>
              </a:ext>
            </a:extLst>
          </p:cNvPr>
          <p:cNvCxnSpPr>
            <a:cxnSpLocks/>
          </p:cNvCxnSpPr>
          <p:nvPr/>
        </p:nvCxnSpPr>
        <p:spPr>
          <a:xfrm rot="5400000" flipH="1">
            <a:off x="2801503" y="326569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F5B6C6B-77BF-2D46-AF11-DD5A98A1BEE8}"/>
              </a:ext>
            </a:extLst>
          </p:cNvPr>
          <p:cNvCxnSpPr>
            <a:cxnSpLocks/>
          </p:cNvCxnSpPr>
          <p:nvPr/>
        </p:nvCxnSpPr>
        <p:spPr>
          <a:xfrm>
            <a:off x="3834352" y="344280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63D30EC-75AE-DB48-A789-645529041543}"/>
              </a:ext>
            </a:extLst>
          </p:cNvPr>
          <p:cNvCxnSpPr>
            <a:cxnSpLocks/>
          </p:cNvCxnSpPr>
          <p:nvPr/>
        </p:nvCxnSpPr>
        <p:spPr>
          <a:xfrm flipV="1">
            <a:off x="2300222" y="3911323"/>
            <a:ext cx="1534130" cy="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6D2F8B0-4622-0A4F-9A4B-F4E10C812CBE}"/>
              </a:ext>
            </a:extLst>
          </p:cNvPr>
          <p:cNvCxnSpPr>
            <a:cxnSpLocks/>
          </p:cNvCxnSpPr>
          <p:nvPr/>
        </p:nvCxnSpPr>
        <p:spPr>
          <a:xfrm>
            <a:off x="2297963" y="3847315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92103E0-538F-8740-ACCE-50AE8E86A307}"/>
              </a:ext>
            </a:extLst>
          </p:cNvPr>
          <p:cNvCxnSpPr>
            <a:cxnSpLocks/>
          </p:cNvCxnSpPr>
          <p:nvPr/>
        </p:nvCxnSpPr>
        <p:spPr>
          <a:xfrm>
            <a:off x="3835394" y="3848912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389CDCD-2A0F-7446-A057-6D7CD85E96D3}"/>
              </a:ext>
            </a:extLst>
          </p:cNvPr>
          <p:cNvCxnSpPr>
            <a:cxnSpLocks/>
          </p:cNvCxnSpPr>
          <p:nvPr/>
        </p:nvCxnSpPr>
        <p:spPr>
          <a:xfrm flipH="1">
            <a:off x="3033988" y="3919548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BC04413-B122-424A-98CB-2738BDCD98A5}"/>
              </a:ext>
            </a:extLst>
          </p:cNvPr>
          <p:cNvCxnSpPr>
            <a:cxnSpLocks/>
          </p:cNvCxnSpPr>
          <p:nvPr/>
        </p:nvCxnSpPr>
        <p:spPr>
          <a:xfrm flipV="1">
            <a:off x="5733211" y="4429222"/>
            <a:ext cx="5911221" cy="5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CEC2352-7ADD-084E-9201-68F2683BF456}"/>
              </a:ext>
            </a:extLst>
          </p:cNvPr>
          <p:cNvCxnSpPr>
            <a:cxnSpLocks/>
          </p:cNvCxnSpPr>
          <p:nvPr/>
        </p:nvCxnSpPr>
        <p:spPr>
          <a:xfrm rot="10800000" flipH="1">
            <a:off x="5738999" y="432479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04B306D-3C6C-E14D-ADC9-87222D1FE697}"/>
              </a:ext>
            </a:extLst>
          </p:cNvPr>
          <p:cNvCxnSpPr>
            <a:cxnSpLocks/>
          </p:cNvCxnSpPr>
          <p:nvPr/>
        </p:nvCxnSpPr>
        <p:spPr>
          <a:xfrm>
            <a:off x="11643384" y="4364964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6EDBEAF-BFA8-5E4F-ADCF-30ABEFD041B1}"/>
              </a:ext>
            </a:extLst>
          </p:cNvPr>
          <p:cNvCxnSpPr>
            <a:cxnSpLocks/>
          </p:cNvCxnSpPr>
          <p:nvPr/>
        </p:nvCxnSpPr>
        <p:spPr>
          <a:xfrm>
            <a:off x="5761335" y="2680813"/>
            <a:ext cx="0" cy="10998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AF853E5-5DFC-924C-8AB5-A14F1AA0285D}"/>
              </a:ext>
            </a:extLst>
          </p:cNvPr>
          <p:cNvCxnSpPr>
            <a:cxnSpLocks/>
          </p:cNvCxnSpPr>
          <p:nvPr/>
        </p:nvCxnSpPr>
        <p:spPr>
          <a:xfrm>
            <a:off x="51775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DCFFB3B7-1DB0-A747-A172-6D7B9432BDEB}"/>
              </a:ext>
            </a:extLst>
          </p:cNvPr>
          <p:cNvCxnSpPr>
            <a:cxnSpLocks/>
          </p:cNvCxnSpPr>
          <p:nvPr/>
        </p:nvCxnSpPr>
        <p:spPr>
          <a:xfrm flipV="1">
            <a:off x="844068" y="4389097"/>
            <a:ext cx="218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A6B2D0D5-9DBB-B44B-8060-FE0E318C9654}"/>
              </a:ext>
            </a:extLst>
          </p:cNvPr>
          <p:cNvCxnSpPr>
            <a:cxnSpLocks/>
          </p:cNvCxnSpPr>
          <p:nvPr/>
        </p:nvCxnSpPr>
        <p:spPr>
          <a:xfrm>
            <a:off x="846160" y="4325203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21CFDB8-D8BC-2746-97BD-5F5182703EA9}"/>
              </a:ext>
            </a:extLst>
          </p:cNvPr>
          <p:cNvCxnSpPr>
            <a:cxnSpLocks/>
          </p:cNvCxnSpPr>
          <p:nvPr/>
        </p:nvCxnSpPr>
        <p:spPr>
          <a:xfrm>
            <a:off x="3027461" y="4326800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FBC568E4-D3FE-944D-AADA-3D6387EE32E1}"/>
              </a:ext>
            </a:extLst>
          </p:cNvPr>
          <p:cNvCxnSpPr>
            <a:cxnSpLocks/>
          </p:cNvCxnSpPr>
          <p:nvPr/>
        </p:nvCxnSpPr>
        <p:spPr>
          <a:xfrm flipH="1">
            <a:off x="2366732" y="439743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9776715-11C0-E04B-AE15-C76F468277A0}"/>
              </a:ext>
            </a:extLst>
          </p:cNvPr>
          <p:cNvCxnSpPr>
            <a:cxnSpLocks/>
          </p:cNvCxnSpPr>
          <p:nvPr/>
        </p:nvCxnSpPr>
        <p:spPr>
          <a:xfrm>
            <a:off x="517759" y="4327311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ight Brace 187">
            <a:extLst>
              <a:ext uri="{FF2B5EF4-FFF2-40B4-BE49-F238E27FC236}">
                <a16:creationId xmlns:a16="http://schemas.microsoft.com/office/drawing/2014/main" id="{2AD21062-89EE-8445-9785-95F254917562}"/>
              </a:ext>
            </a:extLst>
          </p:cNvPr>
          <p:cNvSpPr/>
          <p:nvPr/>
        </p:nvSpPr>
        <p:spPr>
          <a:xfrm rot="5400000">
            <a:off x="462597" y="3375271"/>
            <a:ext cx="109728" cy="384048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4BA0BCE-13B0-3B49-9236-2762330307DA}"/>
              </a:ext>
            </a:extLst>
          </p:cNvPr>
          <p:cNvCxnSpPr>
            <a:cxnSpLocks/>
          </p:cNvCxnSpPr>
          <p:nvPr/>
        </p:nvCxnSpPr>
        <p:spPr>
          <a:xfrm rot="5400000" flipH="1">
            <a:off x="3787525" y="458414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174533" y="1094839"/>
            <a:ext cx="2121299" cy="811220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job registration (</a:t>
            </a:r>
            <a:r>
              <a:rPr lang="en-US" sz="1400" dirty="0" err="1">
                <a:solidFill>
                  <a:schemeClr val="tx1"/>
                </a:solidFill>
              </a:rPr>
              <a:t>jobutils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file logger  (</a:t>
            </a:r>
            <a:r>
              <a:rPr lang="en-US" sz="1400" dirty="0" err="1">
                <a:solidFill>
                  <a:schemeClr val="tx1"/>
                </a:solidFill>
              </a:rPr>
              <a:t>logutils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052820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2CE968C9-6FC5-1E4B-9762-7625B1E7D3F7}"/>
              </a:ext>
            </a:extLst>
          </p:cNvPr>
          <p:cNvSpPr/>
          <p:nvPr/>
        </p:nvSpPr>
        <p:spPr>
          <a:xfrm>
            <a:off x="168928" y="5812557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  amorphous builder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trajectory analysis (</a:t>
            </a:r>
            <a:r>
              <a:rPr lang="en-US" sz="1400" dirty="0" err="1">
                <a:solidFill>
                  <a:schemeClr val="tx1"/>
                </a:solidFill>
              </a:rPr>
              <a:t>ab_lmp_traj</a:t>
            </a:r>
            <a:r>
              <a:rPr lang="en-US" sz="1400" dirty="0">
                <a:solidFill>
                  <a:schemeClr val="tx1"/>
                </a:solidFill>
              </a:rPr>
              <a:t>)      crystal builder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molecular dynamics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cb_lmp_log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molecule builder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mb_lmp_log</a:t>
            </a:r>
            <a:r>
              <a:rPr lang="en-US" sz="1400" dirty="0">
                <a:solidFill>
                  <a:schemeClr val="tx1"/>
                </a:solidFill>
              </a:rPr>
              <a:t>)                  run command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    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check results      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update tags (</a:t>
            </a:r>
            <a:r>
              <a:rPr lang="en-US" sz="1400" dirty="0">
                <a:solidFill>
                  <a:schemeClr val="tx1"/>
                </a:solidFill>
              </a:rPr>
              <a:t>test)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167366" y="2023348"/>
            <a:ext cx="22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application focused modules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454E4D4-B96B-EC4C-866B-39A872CA4C49}"/>
              </a:ext>
            </a:extLst>
          </p:cNvPr>
          <p:cNvSpPr txBox="1"/>
          <p:nvPr/>
        </p:nvSpPr>
        <p:spPr>
          <a:xfrm>
            <a:off x="177582" y="5062172"/>
            <a:ext cx="1184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    Builder          </a:t>
            </a:r>
            <a:r>
              <a:rPr lang="en-US" sz="1400" dirty="0"/>
              <a:t>:</a:t>
            </a:r>
            <a:r>
              <a:rPr lang="en-US" sz="1400" dirty="0">
                <a:solidFill>
                  <a:srgbClr val="FFC000"/>
                </a:solidFill>
              </a:rPr>
              <a:t>  </a:t>
            </a:r>
            <a:r>
              <a:rPr lang="en-US" sz="1400" dirty="0"/>
              <a:t>molecule (</a:t>
            </a:r>
            <a:r>
              <a:rPr lang="en-US" sz="1400" dirty="0" err="1"/>
              <a:t>mol_bldr</a:t>
            </a:r>
            <a:r>
              <a:rPr lang="en-US" sz="1400" dirty="0"/>
              <a:t>), amorphous (</a:t>
            </a:r>
            <a:r>
              <a:rPr lang="en-US" sz="1400" dirty="0" err="1"/>
              <a:t>amorp_bldr</a:t>
            </a:r>
            <a:r>
              <a:rPr lang="en-US" sz="1400" dirty="0"/>
              <a:t>), crystal (</a:t>
            </a:r>
            <a:r>
              <a:rPr lang="en-US" sz="1400" dirty="0" err="1"/>
              <a:t>xtal_bldr</a:t>
            </a:r>
            <a:r>
              <a:rPr lang="en-US" sz="1400" dirty="0"/>
              <a:t>)                    </a:t>
            </a:r>
            <a:r>
              <a:rPr lang="en-US" sz="1400" dirty="0">
                <a:solidFill>
                  <a:srgbClr val="FFC000"/>
                </a:solidFill>
              </a:rPr>
              <a:t>Molecular Dynamics</a:t>
            </a:r>
            <a:r>
              <a:rPr lang="en-US" sz="1400" dirty="0"/>
              <a:t>: LAMMPS runner (</a:t>
            </a:r>
            <a:r>
              <a:rPr lang="en-US" sz="1400" dirty="0" err="1"/>
              <a:t>lammps</a:t>
            </a:r>
            <a:r>
              <a:rPr lang="en-US" sz="1400" dirty="0"/>
              <a:t>) </a:t>
            </a:r>
          </a:p>
          <a:p>
            <a:r>
              <a:rPr lang="en-US" sz="1400" dirty="0">
                <a:solidFill>
                  <a:srgbClr val="FFC000"/>
                </a:solidFill>
              </a:rPr>
              <a:t>    Solid Physics</a:t>
            </a:r>
            <a:r>
              <a:rPr lang="en-US" sz="1400" dirty="0"/>
              <a:t>:  reciprocal space (</a:t>
            </a:r>
            <a:r>
              <a:rPr lang="en-US" sz="1400" dirty="0" err="1"/>
              <a:t>recip_sp</a:t>
            </a:r>
            <a:r>
              <a:rPr lang="en-US" sz="1400" dirty="0"/>
              <a:t>), phonon dispersion (dispersion)                                </a:t>
            </a:r>
            <a:r>
              <a:rPr lang="en-US" sz="1400" dirty="0">
                <a:solidFill>
                  <a:srgbClr val="FFC000"/>
                </a:solidFill>
              </a:rPr>
              <a:t>MD Post Analysis      </a:t>
            </a:r>
            <a:r>
              <a:rPr lang="en-US" sz="1400" dirty="0"/>
              <a:t>: log (</a:t>
            </a:r>
            <a:r>
              <a:rPr lang="en-US" sz="1400" dirty="0" err="1"/>
              <a:t>lmp_log</a:t>
            </a:r>
            <a:r>
              <a:rPr lang="en-US" sz="1400" dirty="0"/>
              <a:t>), trajectory (</a:t>
            </a:r>
            <a:r>
              <a:rPr lang="en-US" sz="1400" dirty="0" err="1"/>
              <a:t>lmp_traj</a:t>
            </a:r>
            <a:r>
              <a:rPr lang="en-US" sz="1400" dirty="0"/>
              <a:t>) 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88493AA-597F-2245-87B7-66A8DF2F8141}"/>
              </a:ext>
            </a:extLst>
          </p:cNvPr>
          <p:cNvCxnSpPr>
            <a:cxnSpLocks/>
          </p:cNvCxnSpPr>
          <p:nvPr/>
        </p:nvCxnSpPr>
        <p:spPr>
          <a:xfrm flipH="1">
            <a:off x="359579" y="2656799"/>
            <a:ext cx="32027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AC065B8D-6EE4-7242-B8A1-7CF52619B1D4}"/>
              </a:ext>
            </a:extLst>
          </p:cNvPr>
          <p:cNvSpPr/>
          <p:nvPr/>
        </p:nvSpPr>
        <p:spPr>
          <a:xfrm>
            <a:off x="177583" y="2283302"/>
            <a:ext cx="2349696" cy="899717"/>
          </a:xfrm>
          <a:prstGeom prst="roundRect">
            <a:avLst>
              <a:gd name="adj" fmla="val 1857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seeds in </a:t>
            </a:r>
            <a:r>
              <a:rPr lang="en-US" sz="1200" dirty="0">
                <a:solidFill>
                  <a:schemeClr val="accent5"/>
                </a:solidFill>
              </a:rPr>
              <a:t>light blue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      indicates dependence</a:t>
            </a:r>
          </a:p>
          <a:p>
            <a:r>
              <a:rPr lang="en-US" sz="1200" dirty="0">
                <a:solidFill>
                  <a:schemeClr val="tx1"/>
                </a:solidFill>
              </a:rPr>
              <a:t>(linear, branching, and merging)</a:t>
            </a:r>
          </a:p>
          <a:p>
            <a:r>
              <a:rPr lang="en-US" sz="1200" dirty="0">
                <a:solidFill>
                  <a:schemeClr val="tx1"/>
                </a:solidFill>
              </a:rPr>
              <a:t>centers and terminators in </a:t>
            </a:r>
            <a:r>
              <a:rPr lang="en-US" sz="1200" dirty="0">
                <a:solidFill>
                  <a:srgbClr val="7030A0"/>
                </a:solidFill>
              </a:rPr>
              <a:t>purple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645B989-0AE6-8747-BC26-178C31EAAFD3}"/>
              </a:ext>
            </a:extLst>
          </p:cNvPr>
          <p:cNvSpPr/>
          <p:nvPr/>
        </p:nvSpPr>
        <p:spPr>
          <a:xfrm>
            <a:off x="8585339" y="3579975"/>
            <a:ext cx="168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executable</a:t>
            </a:r>
            <a:r>
              <a:rPr lang="en-US" sz="1400" dirty="0"/>
              <a:t> (process)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353800" y="5056743"/>
            <a:ext cx="627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1113616" y="5819324"/>
            <a:ext cx="893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561609" y="28111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module/</a:t>
            </a:r>
            <a:r>
              <a:rPr lang="en-US" b="1" dirty="0" err="1">
                <a:solidFill>
                  <a:srgbClr val="7030A0"/>
                </a:solidFill>
              </a:rPr>
              <a:t>nemd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6BA2C4-480D-39D7-BEAA-99FFCBF5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A8EA30-F965-B30B-AF61-C30FFF446AD8}"/>
              </a:ext>
            </a:extLst>
          </p:cNvPr>
          <p:cNvSpPr/>
          <p:nvPr/>
        </p:nvSpPr>
        <p:spPr>
          <a:xfrm>
            <a:off x="2522886" y="1095770"/>
            <a:ext cx="7318721" cy="8057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4" rtlCol="0" anchor="ctr"/>
          <a:lstStyle/>
          <a:p>
            <a:r>
              <a:rPr lang="en-US" sz="1400" dirty="0" err="1">
                <a:solidFill>
                  <a:schemeClr val="tx1"/>
                </a:solidFill>
              </a:rPr>
              <a:t>builtins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builtinsutils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system (</a:t>
            </a:r>
            <a:r>
              <a:rPr lang="en-US" sz="1400" dirty="0" err="1">
                <a:solidFill>
                  <a:schemeClr val="tx1"/>
                </a:solidFill>
              </a:rPr>
              <a:t>osutils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process (</a:t>
            </a:r>
            <a:r>
              <a:rPr lang="en-US" sz="1400" dirty="0" err="1">
                <a:solidFill>
                  <a:schemeClr val="tx1"/>
                </a:solidFill>
              </a:rPr>
              <a:t>psutils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time (</a:t>
            </a:r>
            <a:r>
              <a:rPr lang="en-US" sz="1400" dirty="0" err="1">
                <a:solidFill>
                  <a:schemeClr val="tx1"/>
                </a:solidFill>
              </a:rPr>
              <a:t>timeutils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environment (</a:t>
            </a:r>
            <a:r>
              <a:rPr lang="en-US" sz="1400" dirty="0" err="1">
                <a:solidFill>
                  <a:schemeClr val="tx1"/>
                </a:solidFill>
              </a:rPr>
              <a:t>envutils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constants (constants)</a:t>
            </a:r>
          </a:p>
          <a:p>
            <a:r>
              <a:rPr lang="en-US" sz="1400" dirty="0">
                <a:solidFill>
                  <a:schemeClr val="tx1"/>
                </a:solidFill>
              </a:rPr>
              <a:t>hardcoded (symbols)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numba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numbautils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numpy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numpyutils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rdkit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rdkitutils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points (geometry)</a:t>
            </a:r>
          </a:p>
          <a:p>
            <a:r>
              <a:rPr lang="en-US" sz="1400" dirty="0">
                <a:solidFill>
                  <a:schemeClr val="tx1"/>
                </a:solidFill>
              </a:rPr>
              <a:t>matplotlib (</a:t>
            </a:r>
            <a:r>
              <a:rPr lang="en-US" sz="1400" dirty="0" err="1">
                <a:solidFill>
                  <a:schemeClr val="tx1"/>
                </a:solidFill>
              </a:rPr>
              <a:t>plotutils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35E9EB-CECE-0C13-FEBA-5B9120FA4B47}"/>
              </a:ext>
            </a:extLst>
          </p:cNvPr>
          <p:cNvSpPr/>
          <p:nvPr/>
        </p:nvSpPr>
        <p:spPr>
          <a:xfrm>
            <a:off x="5128787" y="4491442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check (check)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228E6F-5DA8-39DA-7A39-4FE60A50F28E}"/>
              </a:ext>
            </a:extLst>
          </p:cNvPr>
          <p:cNvCxnSpPr>
            <a:cxnSpLocks/>
          </p:cNvCxnSpPr>
          <p:nvPr/>
        </p:nvCxnSpPr>
        <p:spPr>
          <a:xfrm rot="5400000" flipH="1">
            <a:off x="5066907" y="459503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2289477"/>
            <a:ext cx="11860396" cy="2525972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942C55-FDA0-8FD1-FDFA-42C5E8A60CDB}"/>
              </a:ext>
            </a:extLst>
          </p:cNvPr>
          <p:cNvCxnSpPr>
            <a:cxnSpLocks/>
          </p:cNvCxnSpPr>
          <p:nvPr/>
        </p:nvCxnSpPr>
        <p:spPr>
          <a:xfrm>
            <a:off x="7572802" y="2510949"/>
            <a:ext cx="150422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4FECF-B262-A4D6-7A52-2EC0E71A70C7}"/>
              </a:ext>
            </a:extLst>
          </p:cNvPr>
          <p:cNvCxnSpPr>
            <a:cxnSpLocks/>
          </p:cNvCxnSpPr>
          <p:nvPr/>
        </p:nvCxnSpPr>
        <p:spPr>
          <a:xfrm flipV="1">
            <a:off x="5107967" y="2679623"/>
            <a:ext cx="1401022" cy="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BF1135A-49DB-43A7-1097-2185A561C68F}"/>
              </a:ext>
            </a:extLst>
          </p:cNvPr>
          <p:cNvCxnSpPr>
            <a:cxnSpLocks/>
          </p:cNvCxnSpPr>
          <p:nvPr/>
        </p:nvCxnSpPr>
        <p:spPr>
          <a:xfrm>
            <a:off x="5111494" y="2615729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CA2648C-C1AC-D5E0-5CAB-B309CAC4DF3D}"/>
              </a:ext>
            </a:extLst>
          </p:cNvPr>
          <p:cNvCxnSpPr>
            <a:cxnSpLocks/>
          </p:cNvCxnSpPr>
          <p:nvPr/>
        </p:nvCxnSpPr>
        <p:spPr>
          <a:xfrm>
            <a:off x="6508248" y="2617326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3F9C1E3-D35B-9A1D-D341-F75B46512ADE}"/>
              </a:ext>
            </a:extLst>
          </p:cNvPr>
          <p:cNvCxnSpPr>
            <a:cxnSpLocks/>
          </p:cNvCxnSpPr>
          <p:nvPr/>
        </p:nvCxnSpPr>
        <p:spPr>
          <a:xfrm rot="5400000" flipH="1">
            <a:off x="10570353" y="3267951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89F3599-5F63-4826-A4D3-00BAEEF5F2DA}"/>
              </a:ext>
            </a:extLst>
          </p:cNvPr>
          <p:cNvSpPr txBox="1"/>
          <p:nvPr/>
        </p:nvSpPr>
        <p:spPr>
          <a:xfrm>
            <a:off x="7138589" y="3176770"/>
            <a:ext cx="1361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type &amp; assign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oplsua</a:t>
            </a:r>
            <a:r>
              <a:rPr lang="en-US" sz="1400" dirty="0"/>
              <a:t>)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5BA1D52-21BC-87F4-16EA-CFFF96D321E4}"/>
              </a:ext>
            </a:extLst>
          </p:cNvPr>
          <p:cNvCxnSpPr>
            <a:cxnSpLocks/>
          </p:cNvCxnSpPr>
          <p:nvPr/>
        </p:nvCxnSpPr>
        <p:spPr>
          <a:xfrm flipH="1">
            <a:off x="6793889" y="3320262"/>
            <a:ext cx="347266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EBF6F02-8466-A426-51D1-E6B4089706B6}"/>
              </a:ext>
            </a:extLst>
          </p:cNvPr>
          <p:cNvCxnSpPr>
            <a:cxnSpLocks/>
          </p:cNvCxnSpPr>
          <p:nvPr/>
        </p:nvCxnSpPr>
        <p:spPr>
          <a:xfrm>
            <a:off x="6705411" y="1536732"/>
            <a:ext cx="0" cy="13716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6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49F4-3DDE-4B4C-842B-03C52EF7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34642"/>
            <a:ext cx="10515600" cy="754025"/>
          </a:xfrm>
        </p:spPr>
        <p:txBody>
          <a:bodyPr numCol="1"/>
          <a:lstStyle/>
          <a:p>
            <a:r>
              <a:rPr lang="en-US" dirty="0"/>
              <a:t>Environmental Configuration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C6832-51B5-864C-A5B6-0C3040F3C4AC}"/>
              </a:ext>
            </a:extLst>
          </p:cNvPr>
          <p:cNvSpPr/>
          <p:nvPr/>
        </p:nvSpPr>
        <p:spPr>
          <a:xfrm>
            <a:off x="778100" y="2333208"/>
            <a:ext cx="11206992" cy="452431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1200" dirty="0"/>
              <a:t># /bin/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/>
              <a:t>: '</a:t>
            </a:r>
            <a:br>
              <a:rPr lang="en-US" sz="1200" dirty="0"/>
            </a:br>
            <a:r>
              <a:rPr lang="en-US" sz="1200" dirty="0"/>
              <a:t>Set up the environment for the module, </a:t>
            </a:r>
            <a:r>
              <a:rPr lang="en-US" sz="1200" dirty="0" err="1"/>
              <a:t>sh</a:t>
            </a:r>
            <a:r>
              <a:rPr lang="en-US" sz="1200" dirty="0"/>
              <a:t>, driver, workflow, and submodule directories.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Usage:</a:t>
            </a:r>
            <a:br>
              <a:rPr lang="en-US" sz="1200" dirty="0"/>
            </a:br>
            <a:r>
              <a:rPr lang="en-US" sz="1200" dirty="0"/>
              <a:t>  .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  source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‘</a:t>
            </a:r>
          </a:p>
          <a:p>
            <a:br>
              <a:rPr lang="en-US" sz="1200" dirty="0"/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Shell Type and Root Directory</a:t>
            </a:r>
            <a:br>
              <a:rPr lang="en-US" sz="1200" dirty="0"/>
            </a:br>
            <a:r>
              <a:rPr lang="en-US" sz="1200" dirty="0"/>
              <a:t>if [ $(</a:t>
            </a:r>
            <a:r>
              <a:rPr lang="en-US" sz="1200" dirty="0" err="1"/>
              <a:t>basename</a:t>
            </a:r>
            <a:r>
              <a:rPr lang="en-US" sz="1200" dirty="0"/>
              <a:t> $0) = '</a:t>
            </a:r>
            <a:r>
              <a:rPr lang="en-US" sz="1200" dirty="0" err="1"/>
              <a:t>premake</a:t>
            </a:r>
            <a:r>
              <a:rPr lang="en-US" sz="1200" dirty="0"/>
              <a:t>' ]</a:t>
            </a:r>
            <a:br>
              <a:rPr lang="en-US" sz="1200" dirty="0"/>
            </a:br>
            <a:r>
              <a:rPr lang="en-US" sz="1200" dirty="0"/>
              <a:t>then</a:t>
            </a:r>
            <a:br>
              <a:rPr lang="en-US" sz="1200" dirty="0"/>
            </a:br>
            <a:r>
              <a:rPr lang="en-US" sz="1200" dirty="0"/>
              <a:t>  NEMD_SRC="$0" &amp;&amp; echo "</a:t>
            </a:r>
            <a:r>
              <a:rPr lang="en-US" sz="1200" dirty="0" err="1"/>
              <a:t>zsh</a:t>
            </a:r>
            <a:r>
              <a:rPr lang="en-US" sz="1200" dirty="0"/>
              <a:t>"</a:t>
            </a:r>
            <a:br>
              <a:rPr lang="en-US" sz="1200" dirty="0"/>
            </a:br>
            <a:r>
              <a:rPr lang="en-US" sz="1200" dirty="0" err="1"/>
              <a:t>elif</a:t>
            </a:r>
            <a:r>
              <a:rPr lang="en-US" sz="1200" dirty="0"/>
              <a:t> [ $BASH_SOURCE ]</a:t>
            </a:r>
            <a:br>
              <a:rPr lang="en-US" sz="1200" dirty="0"/>
            </a:br>
            <a:r>
              <a:rPr lang="en-US" sz="1200" dirty="0"/>
              <a:t>  then</a:t>
            </a:r>
            <a:br>
              <a:rPr lang="en-US" sz="1200" dirty="0"/>
            </a:br>
            <a:r>
              <a:rPr lang="en-US" sz="1200" dirty="0"/>
              <a:t>  NEMD_SRC=${BASH_SOURCE[0]} &amp;&amp; echo "POSIX"</a:t>
            </a:r>
            <a:br>
              <a:rPr lang="en-US" sz="1200" dirty="0"/>
            </a:br>
            <a:r>
              <a:rPr lang="en-US" sz="1200" dirty="0"/>
              <a:t>else</a:t>
            </a:r>
            <a:br>
              <a:rPr lang="en-US" sz="1200" dirty="0"/>
            </a:br>
            <a:r>
              <a:rPr lang="en-US" sz="1200" dirty="0"/>
              <a:t>  x="$(</a:t>
            </a:r>
            <a:r>
              <a:rPr lang="en-US" sz="1200" dirty="0" err="1"/>
              <a:t>lsof</a:t>
            </a:r>
            <a:r>
              <a:rPr lang="en-US" sz="1200" dirty="0"/>
              <a:t> -p $$ -Fn0 | tail -1 | tr -d "\0")" &amp;&amp; NEMD_SRC=${x#*n} &amp;&amp; echo "dash"</a:t>
            </a:r>
            <a:br>
              <a:rPr lang="en-US" sz="1200" dirty="0"/>
            </a:br>
            <a:r>
              <a:rPr lang="en-US" sz="1200" dirty="0"/>
              <a:t>fi</a:t>
            </a:r>
            <a:br>
              <a:rPr lang="en-US" sz="1200" dirty="0"/>
            </a:br>
            <a:r>
              <a:rPr lang="en-US" sz="1200" dirty="0"/>
              <a:t>[ ! -f $NEMD_SRC ] &amp;&amp; echo "Cannot locate the source root" &amp;&amp; return</a:t>
            </a:r>
            <a:br>
              <a:rPr lang="en-US" sz="1200" dirty="0"/>
            </a:br>
            <a:r>
              <a:rPr lang="en-US" sz="1200" dirty="0"/>
              <a:t>NEMD_SRC="$(</a:t>
            </a:r>
            <a:r>
              <a:rPr lang="en-US" sz="1200" dirty="0" err="1"/>
              <a:t>readlink</a:t>
            </a:r>
            <a:r>
              <a:rPr lang="en-US" sz="1200" dirty="0"/>
              <a:t> -f ${NEMD_SRC} | </a:t>
            </a:r>
            <a:r>
              <a:rPr lang="en-US" sz="1200" dirty="0" err="1"/>
              <a:t>xargs</a:t>
            </a:r>
            <a:r>
              <a:rPr lang="en-US" sz="1200" dirty="0"/>
              <a:t> </a:t>
            </a:r>
            <a:r>
              <a:rPr lang="en-US" sz="1200" dirty="0" err="1"/>
              <a:t>dirname</a:t>
            </a:r>
            <a:r>
              <a:rPr lang="en-US" sz="1200" dirty="0"/>
              <a:t>)" &amp;&amp; echo $NEMD_SRC</a:t>
            </a:r>
            <a:br>
              <a:rPr lang="en-US" sz="1200" dirty="0"/>
            </a:br>
            <a:endParaRPr lang="en-US" sz="1200" dirty="0"/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Module: NEMD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() {</a:t>
            </a:r>
            <a:br>
              <a:rPr lang="en-US" sz="1200" dirty="0"/>
            </a:br>
            <a:r>
              <a:rPr lang="en-US" sz="1200" dirty="0"/>
              <a:t>  [ -d "$1" ] &amp;&amp; echo $PYTHONPATH | grep -q "$1" &amp;&amp; return</a:t>
            </a:r>
            <a:br>
              <a:rPr lang="en-US" sz="1200" dirty="0"/>
            </a:br>
            <a:r>
              <a:rPr lang="en-US" sz="1200" dirty="0"/>
              <a:t>  export PYTHONPATH="$1${PYTHONPATH:+":$PYTHONPATH"}"</a:t>
            </a:r>
            <a:br>
              <a:rPr lang="en-US" sz="1200" dirty="0"/>
            </a:br>
            <a:r>
              <a:rPr lang="en-US" sz="1200" dirty="0"/>
              <a:t>  }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 $NEMD_SRC/module</a:t>
            </a:r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Script: Shell, Workflow, Driver, and Submodule</a:t>
            </a:r>
            <a:br>
              <a:rPr lang="en-US" sz="1200" dirty="0"/>
            </a:br>
            <a:r>
              <a:rPr lang="en-US" sz="1200" dirty="0"/>
              <a:t>path() {</a:t>
            </a:r>
          </a:p>
          <a:p>
            <a:r>
              <a:rPr lang="en-US" sz="1200" dirty="0"/>
              <a:t>  [ -d "$1" ] &amp;&amp; echo $PATH | grep -q "$1”  || export PATH="$1${PATH:+":$PATH"}”</a:t>
            </a:r>
          </a:p>
          <a:p>
            <a:r>
              <a:rPr lang="en-US" sz="1200" dirty="0"/>
              <a:t>}</a:t>
            </a:r>
            <a:br>
              <a:rPr lang="en-US" sz="1200" dirty="0">
                <a:solidFill>
                  <a:srgbClr val="BCBEC4"/>
                </a:solidFill>
                <a:effectLst/>
              </a:rPr>
            </a:br>
            <a:r>
              <a:rPr lang="en-US" sz="1200" dirty="0" err="1"/>
              <a:t>add_path</a:t>
            </a:r>
            <a:r>
              <a:rPr lang="en-US" sz="1200" dirty="0"/>
              <a:t> $NEMD_SRC/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$NEMD_SRC/driver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$NEMD_SRC/workflow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$NEMD_SRC/module/alamode/alamode/tools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906C4-08E1-5E4D-8799-D5E0343C01EC}"/>
              </a:ext>
            </a:extLst>
          </p:cNvPr>
          <p:cNvSpPr/>
          <p:nvPr/>
        </p:nvSpPr>
        <p:spPr>
          <a:xfrm>
            <a:off x="740558" y="1695880"/>
            <a:ext cx="8589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 </a:t>
            </a:r>
            <a:r>
              <a:rPr lang="en-US" i="1" dirty="0" err="1"/>
              <a:t>premake</a:t>
            </a:r>
            <a:r>
              <a:rPr lang="en-US" dirty="0"/>
              <a:t> sets the environment in which source code instead of installation is used.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0B5E4-2BCF-9370-AE1C-FF1FE561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71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CC5E-1BED-C24D-BC13-D096C522B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600"/>
            <a:ext cx="2126673" cy="1325563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4C8347-FFFA-AD4D-840F-167C914D0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93217"/>
              </p:ext>
            </p:extLst>
          </p:nvPr>
        </p:nvGraphicFramePr>
        <p:xfrm>
          <a:off x="404453" y="2438509"/>
          <a:ext cx="11364755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6990">
                  <a:extLst>
                    <a:ext uri="{9D8B030D-6E8A-4147-A177-3AD203B41FA5}">
                      <a16:colId xmlns:a16="http://schemas.microsoft.com/office/drawing/2014/main" val="751296074"/>
                    </a:ext>
                  </a:extLst>
                </a:gridCol>
                <a:gridCol w="1214203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836295">
                  <a:extLst>
                    <a:ext uri="{9D8B030D-6E8A-4147-A177-3AD203B41FA5}">
                      <a16:colId xmlns:a16="http://schemas.microsoft.com/office/drawing/2014/main" val="819792391"/>
                    </a:ext>
                  </a:extLst>
                </a:gridCol>
                <a:gridCol w="3699388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  <a:gridCol w="3407879">
                  <a:extLst>
                    <a:ext uri="{9D8B030D-6E8A-4147-A177-3AD203B41FA5}">
                      <a16:colId xmlns:a16="http://schemas.microsoft.com/office/drawing/2014/main" val="352396996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Location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Goal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Description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Unit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test/unit/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Bug free when parameterizing code pieces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Functions and methods</a:t>
                      </a:r>
                      <a:r>
                        <a:rPr lang="en-US" sz="1400" dirty="0"/>
                        <a:t> are operating as expected.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nemd_itest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test/integration/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expected behavior when combining pieces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 dirty="0"/>
                        <a:t>Scripts</a:t>
                      </a:r>
                      <a:r>
                        <a:rPr lang="en-US" sz="1400" dirty="0"/>
                        <a:t> run without tracebacks and yield reproducible results.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2208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</a:rPr>
                        <a:t>Performance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nemd_ptest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test/performance/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resource efficiency on scaling up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Bottleneck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identification and nullification for speed, responsiveness and stability.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58671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Scientific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nemd_stest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test/scientific/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correctness,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accuracy, and </a:t>
                      </a:r>
                      <a:r>
                        <a:rPr lang="en-US" sz="1400" dirty="0"/>
                        <a:t>repeatability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Physical meaning</a:t>
                      </a:r>
                      <a:r>
                        <a:rPr lang="en-US" sz="1400" dirty="0"/>
                        <a:t> and standard deviation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715119"/>
                  </a:ext>
                </a:extLst>
              </a:tr>
            </a:tbl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015E66D-2C0C-9840-AA50-A15CDE3BA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545594"/>
              </p:ext>
            </p:extLst>
          </p:nvPr>
        </p:nvGraphicFramePr>
        <p:xfrm>
          <a:off x="9213709" y="431123"/>
          <a:ext cx="2438928" cy="182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CDA6099-73EB-5144-AB28-D91820C35B89}"/>
              </a:ext>
            </a:extLst>
          </p:cNvPr>
          <p:cNvSpPr/>
          <p:nvPr/>
        </p:nvSpPr>
        <p:spPr>
          <a:xfrm>
            <a:off x="9934922" y="1408187"/>
            <a:ext cx="98228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4"/>
                </a:solidFill>
              </a:rPr>
              <a:t>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3404A-649A-19FA-498E-450E07A3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EA3AE-5D37-B454-092C-58BD613C06AC}"/>
              </a:ext>
            </a:extLst>
          </p:cNvPr>
          <p:cNvSpPr txBox="1"/>
          <p:nvPr/>
        </p:nvSpPr>
        <p:spPr>
          <a:xfrm>
            <a:off x="422793" y="6070785"/>
            <a:ext cx="4853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allows the </a:t>
            </a:r>
            <a:r>
              <a:rPr lang="en-US" sz="1400" dirty="0" err="1"/>
              <a:t>nemd</a:t>
            </a:r>
            <a:r>
              <a:rPr lang="en-US" sz="1400" dirty="0"/>
              <a:t>_*test to run in any directory</a:t>
            </a:r>
          </a:p>
        </p:txBody>
      </p:sp>
    </p:spTree>
    <p:extLst>
      <p:ext uri="{BB962C8B-B14F-4D97-AF65-F5344CB8AC3E}">
        <p14:creationId xmlns:p14="http://schemas.microsoft.com/office/powerpoint/2010/main" val="274385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9633F-CBF3-EF3B-4E48-8D26D1F9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5031-93D8-A936-7C5B-6D1C1A5A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31292" cy="1325563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Unit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005D0D-F223-1F94-65FC-E62DB7B9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BBD2F5-7534-1CD7-43D2-6A9AEC96F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11902"/>
              </p:ext>
            </p:extLst>
          </p:nvPr>
        </p:nvGraphicFramePr>
        <p:xfrm>
          <a:off x="361233" y="3581775"/>
          <a:ext cx="5734767" cy="2572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0007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504412">
                  <a:extLst>
                    <a:ext uri="{9D8B030D-6E8A-4147-A177-3AD203B41FA5}">
                      <a16:colId xmlns:a16="http://schemas.microsoft.com/office/drawing/2014/main" val="3804093500"/>
                    </a:ext>
                  </a:extLst>
                </a:gridCol>
                <a:gridCol w="961202">
                  <a:extLst>
                    <a:ext uri="{9D8B030D-6E8A-4147-A177-3AD203B41FA5}">
                      <a16:colId xmlns:a16="http://schemas.microsoft.com/office/drawing/2014/main" val="3388334755"/>
                    </a:ext>
                  </a:extLst>
                </a:gridCol>
                <a:gridCol w="1385830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  <a:gridCol w="913316">
                  <a:extLst>
                    <a:ext uri="{9D8B030D-6E8A-4147-A177-3AD203B41FA5}">
                      <a16:colId xmlns:a16="http://schemas.microsoft.com/office/drawing/2014/main" val="4111230781"/>
                    </a:ext>
                  </a:extLst>
                </a:gridCol>
              </a:tblGrid>
              <a:tr h="7079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PYTEST_ADDOPTS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(</a:t>
                      </a:r>
                      <a:r>
                        <a:rPr lang="en-US" sz="1400" dirty="0" err="1"/>
                        <a:t>num|sec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L="0" marR="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Avg (sec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932314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i="1" dirty="0" err="1"/>
                        <a:t>nemd_test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'not slow'"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1745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15.26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129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6.59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43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4.18</a:t>
                      </a:r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0.0136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471136"/>
                  </a:ext>
                </a:extLst>
              </a:tr>
              <a:tr h="93231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slow"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1 | 20.19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1 | 3.95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no tests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13.49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139EAB-FAE4-FB7B-AED3-4DD3FAC9C920}"/>
              </a:ext>
            </a:extLst>
          </p:cNvPr>
          <p:cNvSpPr txBox="1"/>
          <p:nvPr/>
        </p:nvSpPr>
        <p:spPr>
          <a:xfrm>
            <a:off x="361233" y="6154316"/>
            <a:ext cx="3071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before running tests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D5B4CE-5718-2280-528F-82EBFA159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567848"/>
              </p:ext>
            </p:extLst>
          </p:nvPr>
        </p:nvGraphicFramePr>
        <p:xfrm>
          <a:off x="6301520" y="2283356"/>
          <a:ext cx="5305333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379">
                  <a:extLst>
                    <a:ext uri="{9D8B030D-6E8A-4147-A177-3AD203B41FA5}">
                      <a16:colId xmlns:a16="http://schemas.microsoft.com/office/drawing/2014/main" val="519871301"/>
                    </a:ext>
                  </a:extLst>
                </a:gridCol>
                <a:gridCol w="883450">
                  <a:extLst>
                    <a:ext uri="{9D8B030D-6E8A-4147-A177-3AD203B41FA5}">
                      <a16:colId xmlns:a16="http://schemas.microsoft.com/office/drawing/2014/main" val="3084682247"/>
                    </a:ext>
                  </a:extLst>
                </a:gridCol>
                <a:gridCol w="946500">
                  <a:extLst>
                    <a:ext uri="{9D8B030D-6E8A-4147-A177-3AD203B41FA5}">
                      <a16:colId xmlns:a16="http://schemas.microsoft.com/office/drawing/2014/main" val="2730536322"/>
                    </a:ext>
                  </a:extLst>
                </a:gridCol>
                <a:gridCol w="1172805">
                  <a:extLst>
                    <a:ext uri="{9D8B030D-6E8A-4147-A177-3AD203B41FA5}">
                      <a16:colId xmlns:a16="http://schemas.microsoft.com/office/drawing/2014/main" val="3113920103"/>
                    </a:ext>
                  </a:extLst>
                </a:gridCol>
                <a:gridCol w="1106199">
                  <a:extLst>
                    <a:ext uri="{9D8B030D-6E8A-4147-A177-3AD203B41FA5}">
                      <a16:colId xmlns:a16="http://schemas.microsoft.com/office/drawing/2014/main" val="1319148285"/>
                    </a:ext>
                  </a:extLst>
                </a:gridCol>
              </a:tblGrid>
              <a:tr h="477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Dirname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Results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929244"/>
                  </a:ext>
                </a:extLst>
              </a:tr>
              <a:tr h="110468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/>
                        <a:t>nemd_cover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"-m ''"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8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466548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driver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462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493721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module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6142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164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55903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DDD0116-5DFF-79FB-A652-1E32A9A86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860780"/>
              </p:ext>
            </p:extLst>
          </p:nvPr>
        </p:nvGraphicFramePr>
        <p:xfrm>
          <a:off x="287092" y="2359187"/>
          <a:ext cx="5734767" cy="877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6724">
                  <a:extLst>
                    <a:ext uri="{9D8B030D-6E8A-4147-A177-3AD203B41FA5}">
                      <a16:colId xmlns:a16="http://schemas.microsoft.com/office/drawing/2014/main" val="2111335203"/>
                    </a:ext>
                  </a:extLst>
                </a:gridCol>
                <a:gridCol w="3188043">
                  <a:extLst>
                    <a:ext uri="{9D8B030D-6E8A-4147-A177-3AD203B41FA5}">
                      <a16:colId xmlns:a16="http://schemas.microsoft.com/office/drawing/2014/main" val="2492083346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</a:rPr>
                        <a:t> all tests in parallel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835030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</a:rPr>
                        <a:t> [file1 file2...]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specific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tests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350404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</a:rPr>
                        <a:t> -m slow [file1 file2...]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selected tests marked with slow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187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368FDEB-1B1A-36FF-5EC9-704089116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688181"/>
              </p:ext>
            </p:extLst>
          </p:nvPr>
        </p:nvGraphicFramePr>
        <p:xfrm>
          <a:off x="6301520" y="1063773"/>
          <a:ext cx="5305333" cy="877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2795">
                  <a:extLst>
                    <a:ext uri="{9D8B030D-6E8A-4147-A177-3AD203B41FA5}">
                      <a16:colId xmlns:a16="http://schemas.microsoft.com/office/drawing/2014/main" val="3331805810"/>
                    </a:ext>
                  </a:extLst>
                </a:gridCol>
                <a:gridCol w="2882538">
                  <a:extLst>
                    <a:ext uri="{9D8B030D-6E8A-4147-A177-3AD203B41FA5}">
                      <a16:colId xmlns:a16="http://schemas.microsoft.com/office/drawing/2014/main" val="1422148830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analysis, create html, open browser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872081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driver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all driver tests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31000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module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cru_test.py</a:t>
                      </a:r>
                      <a:endParaRPr lang="en-US" sz="13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cru_test.py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8140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F5D73A7-D2DF-1EC9-CEE2-6582208A7EC9}"/>
              </a:ext>
            </a:extLst>
          </p:cNvPr>
          <p:cNvSpPr txBox="1"/>
          <p:nvPr/>
        </p:nvSpPr>
        <p:spPr>
          <a:xfrm>
            <a:off x="6301520" y="6152678"/>
            <a:ext cx="41954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Excluded: 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SFMono-Regular"/>
              </a:rPr>
              <a:t>__main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__,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SFMono-Regular"/>
              </a:rPr>
              <a:t>numba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, platform-incompatible</a:t>
            </a:r>
          </a:p>
        </p:txBody>
      </p:sp>
    </p:spTree>
    <p:extLst>
      <p:ext uri="{BB962C8B-B14F-4D97-AF65-F5344CB8AC3E}">
        <p14:creationId xmlns:p14="http://schemas.microsoft.com/office/powerpoint/2010/main" val="3561220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14838</TotalTime>
  <Words>6934</Words>
  <Application>Microsoft Macintosh PowerPoint</Application>
  <PresentationFormat>Widescreen</PresentationFormat>
  <Paragraphs>1179</Paragraphs>
  <Slides>34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Lato</vt:lpstr>
      <vt:lpstr>SFMono-Regular</vt:lpstr>
      <vt:lpstr>Times New Roman</vt:lpstr>
      <vt:lpstr>Wingdings</vt:lpstr>
      <vt:lpstr>Office Theme</vt:lpstr>
      <vt:lpstr>Molecular Simulation Toolkit</vt:lpstr>
      <vt:lpstr>BSD 3-Clause License</vt:lpstr>
      <vt:lpstr>Installation</vt:lpstr>
      <vt:lpstr>NEMD</vt:lpstr>
      <vt:lpstr>PowerPoint Presentation</vt:lpstr>
      <vt:lpstr>Architecture</vt:lpstr>
      <vt:lpstr>Environmental Configuration</vt:lpstr>
      <vt:lpstr>Testing</vt:lpstr>
      <vt:lpstr>Unit Testing</vt:lpstr>
      <vt:lpstr>test_workflow.py</vt:lpstr>
      <vt:lpstr>Integration Test</vt:lpstr>
      <vt:lpstr>PowerPoint Presentation</vt:lpstr>
      <vt:lpstr>PowerPoint Presentation</vt:lpstr>
      <vt:lpstr>Performance Test</vt:lpstr>
      <vt:lpstr>Performance Test</vt:lpstr>
      <vt:lpstr>Performance Test</vt:lpstr>
      <vt:lpstr>Performance Test</vt:lpstr>
      <vt:lpstr>Performance Test</vt:lpstr>
      <vt:lpstr>Performance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Roadmap</vt:lpstr>
      <vt:lpstr>Conclusion</vt:lpstr>
      <vt:lpstr>PowerPoint Presentation</vt:lpstr>
      <vt:lpstr>setup.py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Information of the NEMD Toolkit</dc:title>
  <dc:creator>Microsoft Office User</dc:creator>
  <cp:lastModifiedBy>Teng Zhang</cp:lastModifiedBy>
  <cp:revision>769</cp:revision>
  <dcterms:created xsi:type="dcterms:W3CDTF">2024-07-22T15:38:28Z</dcterms:created>
  <dcterms:modified xsi:type="dcterms:W3CDTF">2025-09-24T00:55:47Z</dcterms:modified>
</cp:coreProperties>
</file>